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4"/>
  </p:sldMasterIdLst>
  <p:notesMasterIdLst>
    <p:notesMasterId r:id="rId12"/>
  </p:notesMasterIdLst>
  <p:handoutMasterIdLst>
    <p:handoutMasterId r:id="rId13"/>
  </p:handoutMasterIdLst>
  <p:sldIdLst>
    <p:sldId id="278" r:id="rId5"/>
    <p:sldId id="280" r:id="rId6"/>
    <p:sldId id="281" r:id="rId7"/>
    <p:sldId id="282" r:id="rId8"/>
    <p:sldId id="283" r:id="rId9"/>
    <p:sldId id="285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AD774-9681-46AF-8102-49AD829CF00C}" v="11" dt="2024-11-01T10:41:44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ick FAYEULLE" userId="e9641fcb4c38492e" providerId="LiveId" clId="{A88AD774-9681-46AF-8102-49AD829CF00C}"/>
    <pc:docChg chg="custSel addSld modSld">
      <pc:chgData name="Yannick FAYEULLE" userId="e9641fcb4c38492e" providerId="LiveId" clId="{A88AD774-9681-46AF-8102-49AD829CF00C}" dt="2024-11-01T10:54:45.259" v="72" actId="14100"/>
      <pc:docMkLst>
        <pc:docMk/>
      </pc:docMkLst>
      <pc:sldChg chg="addSp modSp mod">
        <pc:chgData name="Yannick FAYEULLE" userId="e9641fcb4c38492e" providerId="LiveId" clId="{A88AD774-9681-46AF-8102-49AD829CF00C}" dt="2024-11-01T10:36:47.595" v="15" actId="1076"/>
        <pc:sldMkLst>
          <pc:docMk/>
          <pc:sldMk cId="4167884232" sldId="278"/>
        </pc:sldMkLst>
        <pc:picChg chg="add mod">
          <ac:chgData name="Yannick FAYEULLE" userId="e9641fcb4c38492e" providerId="LiveId" clId="{A88AD774-9681-46AF-8102-49AD829CF00C}" dt="2024-11-01T10:36:42.683" v="13" actId="1076"/>
          <ac:picMkLst>
            <pc:docMk/>
            <pc:sldMk cId="4167884232" sldId="278"/>
            <ac:picMk id="17" creationId="{9141F03A-BA6D-DB0D-A944-E85DD83C0A4F}"/>
          </ac:picMkLst>
        </pc:picChg>
        <pc:picChg chg="add mod">
          <ac:chgData name="Yannick FAYEULLE" userId="e9641fcb4c38492e" providerId="LiveId" clId="{A88AD774-9681-46AF-8102-49AD829CF00C}" dt="2024-11-01T10:36:44.137" v="14" actId="1076"/>
          <ac:picMkLst>
            <pc:docMk/>
            <pc:sldMk cId="4167884232" sldId="278"/>
            <ac:picMk id="18" creationId="{B6F5634D-7800-164A-A808-A0E04BF5E843}"/>
          </ac:picMkLst>
        </pc:picChg>
        <pc:picChg chg="add mod">
          <ac:chgData name="Yannick FAYEULLE" userId="e9641fcb4c38492e" providerId="LiveId" clId="{A88AD774-9681-46AF-8102-49AD829CF00C}" dt="2024-11-01T10:36:47.595" v="15" actId="1076"/>
          <ac:picMkLst>
            <pc:docMk/>
            <pc:sldMk cId="4167884232" sldId="278"/>
            <ac:picMk id="19" creationId="{1A96419F-0D40-ECFE-570C-CD588C1288D6}"/>
          </ac:picMkLst>
        </pc:picChg>
        <pc:picChg chg="add mod">
          <ac:chgData name="Yannick FAYEULLE" userId="e9641fcb4c38492e" providerId="LiveId" clId="{A88AD774-9681-46AF-8102-49AD829CF00C}" dt="2024-11-01T10:36:33.178" v="11" actId="962"/>
          <ac:picMkLst>
            <pc:docMk/>
            <pc:sldMk cId="4167884232" sldId="278"/>
            <ac:picMk id="20" creationId="{6D932D66-3317-7413-B48B-AC319BA66ABF}"/>
          </ac:picMkLst>
        </pc:picChg>
      </pc:sldChg>
      <pc:sldChg chg="modSp mod">
        <pc:chgData name="Yannick FAYEULLE" userId="e9641fcb4c38492e" providerId="LiveId" clId="{A88AD774-9681-46AF-8102-49AD829CF00C}" dt="2024-11-01T10:35:35.936" v="2" actId="14100"/>
        <pc:sldMkLst>
          <pc:docMk/>
          <pc:sldMk cId="2948626271" sldId="282"/>
        </pc:sldMkLst>
        <pc:spChg chg="mod">
          <ac:chgData name="Yannick FAYEULLE" userId="e9641fcb4c38492e" providerId="LiveId" clId="{A88AD774-9681-46AF-8102-49AD829CF00C}" dt="2024-11-01T10:35:35.936" v="2" actId="14100"/>
          <ac:spMkLst>
            <pc:docMk/>
            <pc:sldMk cId="2948626271" sldId="282"/>
            <ac:spMk id="17" creationId="{18D9E736-798B-BCB9-B870-FFFE1CD8B0DB}"/>
          </ac:spMkLst>
        </pc:spChg>
        <pc:spChg chg="mod">
          <ac:chgData name="Yannick FAYEULLE" userId="e9641fcb4c38492e" providerId="LiveId" clId="{A88AD774-9681-46AF-8102-49AD829CF00C}" dt="2024-11-01T10:35:30.700" v="1" actId="1076"/>
          <ac:spMkLst>
            <pc:docMk/>
            <pc:sldMk cId="2948626271" sldId="282"/>
            <ac:spMk id="21" creationId="{FA391B63-F7D1-719D-CC13-A6538471105D}"/>
          </ac:spMkLst>
        </pc:spChg>
        <pc:spChg chg="mod">
          <ac:chgData name="Yannick FAYEULLE" userId="e9641fcb4c38492e" providerId="LiveId" clId="{A88AD774-9681-46AF-8102-49AD829CF00C}" dt="2024-11-01T10:35:25.815" v="0" actId="1076"/>
          <ac:spMkLst>
            <pc:docMk/>
            <pc:sldMk cId="2948626271" sldId="282"/>
            <ac:spMk id="22" creationId="{311C32D9-C337-3A0D-F12C-D7696C25417A}"/>
          </ac:spMkLst>
        </pc:spChg>
      </pc:sldChg>
      <pc:sldChg chg="addSp delSp modSp new mod">
        <pc:chgData name="Yannick FAYEULLE" userId="e9641fcb4c38492e" providerId="LiveId" clId="{A88AD774-9681-46AF-8102-49AD829CF00C}" dt="2024-11-01T10:42:11.236" v="65" actId="5793"/>
        <pc:sldMkLst>
          <pc:docMk/>
          <pc:sldMk cId="312986364" sldId="284"/>
        </pc:sldMkLst>
        <pc:spChg chg="del">
          <ac:chgData name="Yannick FAYEULLE" userId="e9641fcb4c38492e" providerId="LiveId" clId="{A88AD774-9681-46AF-8102-49AD829CF00C}" dt="2024-11-01T10:38:33.330" v="19" actId="478"/>
          <ac:spMkLst>
            <pc:docMk/>
            <pc:sldMk cId="312986364" sldId="284"/>
            <ac:spMk id="2" creationId="{AE67D565-0D84-F01F-BE98-0EFA08FE5E45}"/>
          </ac:spMkLst>
        </pc:spChg>
        <pc:spChg chg="mod">
          <ac:chgData name="Yannick FAYEULLE" userId="e9641fcb4c38492e" providerId="LiveId" clId="{A88AD774-9681-46AF-8102-49AD829CF00C}" dt="2024-11-01T10:41:21.443" v="30"/>
          <ac:spMkLst>
            <pc:docMk/>
            <pc:sldMk cId="312986364" sldId="284"/>
            <ac:spMk id="3" creationId="{54ADBDB3-8292-9393-14C0-B86BD5914B1F}"/>
          </ac:spMkLst>
        </pc:spChg>
        <pc:spChg chg="add mod">
          <ac:chgData name="Yannick FAYEULLE" userId="e9641fcb4c38492e" providerId="LiveId" clId="{A88AD774-9681-46AF-8102-49AD829CF00C}" dt="2024-11-01T10:42:11.236" v="65" actId="5793"/>
          <ac:spMkLst>
            <pc:docMk/>
            <pc:sldMk cId="312986364" sldId="284"/>
            <ac:spMk id="4" creationId="{7A0920BD-7F60-A4D5-BFB5-7EE8B5FE5767}"/>
          </ac:spMkLst>
        </pc:spChg>
      </pc:sldChg>
      <pc:sldChg chg="addSp delSp modSp new mod">
        <pc:chgData name="Yannick FAYEULLE" userId="e9641fcb4c38492e" providerId="LiveId" clId="{A88AD774-9681-46AF-8102-49AD829CF00C}" dt="2024-11-01T10:54:45.259" v="72" actId="14100"/>
        <pc:sldMkLst>
          <pc:docMk/>
          <pc:sldMk cId="2896970480" sldId="285"/>
        </pc:sldMkLst>
        <pc:spChg chg="mod">
          <ac:chgData name="Yannick FAYEULLE" userId="e9641fcb4c38492e" providerId="LiveId" clId="{A88AD774-9681-46AF-8102-49AD829CF00C}" dt="2024-11-01T10:54:39.310" v="70" actId="27636"/>
          <ac:spMkLst>
            <pc:docMk/>
            <pc:sldMk cId="2896970480" sldId="285"/>
            <ac:spMk id="2" creationId="{208BC5C1-98B7-721F-3646-B636ADA7CA2B}"/>
          </ac:spMkLst>
        </pc:spChg>
        <pc:spChg chg="del">
          <ac:chgData name="Yannick FAYEULLE" userId="e9641fcb4c38492e" providerId="LiveId" clId="{A88AD774-9681-46AF-8102-49AD829CF00C}" dt="2024-11-01T10:54:34.609" v="68" actId="22"/>
          <ac:spMkLst>
            <pc:docMk/>
            <pc:sldMk cId="2896970480" sldId="285"/>
            <ac:spMk id="3" creationId="{2441DF13-3262-BA63-F7EB-5591A597532E}"/>
          </ac:spMkLst>
        </pc:spChg>
        <pc:picChg chg="add mod ord">
          <ac:chgData name="Yannick FAYEULLE" userId="e9641fcb4c38492e" providerId="LiveId" clId="{A88AD774-9681-46AF-8102-49AD829CF00C}" dt="2024-11-01T10:54:45.259" v="72" actId="14100"/>
          <ac:picMkLst>
            <pc:docMk/>
            <pc:sldMk cId="2896970480" sldId="285"/>
            <ac:picMk id="5" creationId="{1E6238F6-6408-2BF8-5D0C-3C9B71EF591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01/11/2024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90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rtl="0"/>
            <a:fld id="{95220AFC-4747-4500-A8C7-A10B7DCF6892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38285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2D8CC8-312B-4BBB-8CFE-96DDDB0B6288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881571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2D8CC8-312B-4BBB-8CFE-96DDDB0B6288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959342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2D8CC8-312B-4BBB-8CFE-96DDDB0B6288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978033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2D8CC8-312B-4BBB-8CFE-96DDDB0B6288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964116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2D8CC8-312B-4BBB-8CFE-96DDDB0B6288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486616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2D8CC8-312B-4BBB-8CFE-96DDDB0B6288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792324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2D8CC8-312B-4BBB-8CFE-96DDDB0B6288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262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2D8CC8-312B-4BBB-8CFE-96DDDB0B6288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51282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D8E831-8378-4BAB-BCBD-A7C304698550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7177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2D8CC8-312B-4BBB-8CFE-96DDDB0B6288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97063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322A63-6AB9-4C19-B727-7468EB6EEF12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519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6ED83E-2F3C-4802-B3FE-A9F66A10C59C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9353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2D8CC8-312B-4BBB-8CFE-96DDDB0B6288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8290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7EFBA03-FEEE-4037-AB6D-57576DBA45E2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226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56F92A-D426-4C37-897E-08EB77489816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3441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130987-7283-4366-815B-537B34C5E13D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7713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01/11/2024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00857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Extension_de_nom_de_fichi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-science.net/definition/7677.html" TargetMode="External"/><Relationship Id="rId2" Type="http://schemas.openxmlformats.org/officeDocument/2006/relationships/hyperlink" Target="https://fr.wikipedia.org/wiki/Liste_d%27extensions_de_fichi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obase.stesteve.free.fr/formations/fichiersPDF/internet/extension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B2216A2-139F-7BC0-E712-A0C3D3D9DA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415" r="-2" b="9800"/>
          <a:stretch/>
        </p:blipFill>
        <p:spPr>
          <a:xfrm>
            <a:off x="6497130" y="775062"/>
            <a:ext cx="4882076" cy="3429001"/>
          </a:xfrm>
          <a:custGeom>
            <a:avLst/>
            <a:gdLst/>
            <a:ahLst/>
            <a:cxnLst/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63160E-A732-8E28-91E5-A28F9A1C6EB2}"/>
              </a:ext>
            </a:extLst>
          </p:cNvPr>
          <p:cNvSpPr/>
          <p:nvPr/>
        </p:nvSpPr>
        <p:spPr>
          <a:xfrm>
            <a:off x="779623" y="685862"/>
            <a:ext cx="3516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Répertoires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6E9682-5B41-EC55-0851-40CBDC9E6286}"/>
              </a:ext>
            </a:extLst>
          </p:cNvPr>
          <p:cNvSpPr/>
          <p:nvPr/>
        </p:nvSpPr>
        <p:spPr>
          <a:xfrm rot="21076193">
            <a:off x="2594355" y="1392032"/>
            <a:ext cx="2365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Fichiers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CD452C-2DB1-0DFB-5415-BD6B1926C2C1}"/>
              </a:ext>
            </a:extLst>
          </p:cNvPr>
          <p:cNvSpPr/>
          <p:nvPr/>
        </p:nvSpPr>
        <p:spPr>
          <a:xfrm rot="762305">
            <a:off x="1072940" y="2429559"/>
            <a:ext cx="4543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Extensions de fichiers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DCB3AFB-C758-2C63-BC78-FF9E0DBAF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24757">
            <a:off x="283282" y="3789959"/>
            <a:ext cx="3570039" cy="115695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141F03A-BA6D-DB0D-A944-E85DD83C0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82406">
            <a:off x="1914734" y="5030430"/>
            <a:ext cx="1936037" cy="35803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6F5634D-7800-164A-A808-A0E04BF5E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4479" y="5468101"/>
            <a:ext cx="2019139" cy="3977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A96419F-0D40-ECFE-570C-CD588C128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8189">
            <a:off x="3874428" y="4655641"/>
            <a:ext cx="2455112" cy="294026"/>
          </a:xfrm>
          <a:prstGeom prst="rect">
            <a:avLst/>
          </a:prstGeom>
        </p:spPr>
      </p:pic>
      <p:pic>
        <p:nvPicPr>
          <p:cNvPr id="20" name="Picture 2" descr="Toujours afficher les extensions des fichiers - Windows 7">
            <a:extLst>
              <a:ext uri="{FF2B5EF4-FFF2-40B4-BE49-F238E27FC236}">
                <a16:creationId xmlns:a16="http://schemas.microsoft.com/office/drawing/2014/main" id="{6D932D66-3317-7413-B48B-AC319BA6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66" y="4384633"/>
            <a:ext cx="4788147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C9159-BCC9-8427-B7B7-5ECEFBB6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qu’un répertoire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3F3CFB-7F89-501D-CD4D-7A326DAC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175" y="4704741"/>
            <a:ext cx="3570039" cy="11569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121F69A-18A7-4372-E93C-D512712D5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52" y="1788304"/>
            <a:ext cx="6392167" cy="190526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A432152-597D-CF8A-4F1F-CCD60D001EDF}"/>
              </a:ext>
            </a:extLst>
          </p:cNvPr>
          <p:cNvSpPr txBox="1"/>
          <p:nvPr/>
        </p:nvSpPr>
        <p:spPr>
          <a:xfrm>
            <a:off x="676014" y="1866900"/>
            <a:ext cx="41042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FR" dirty="0"/>
            </a:br>
            <a:r>
              <a:rPr lang="fr-FR" b="0" i="0" dirty="0">
                <a:solidFill>
                  <a:srgbClr val="FFFFFF"/>
                </a:solidFill>
                <a:effectLst/>
                <a:latin typeface="Google Sans"/>
              </a:rPr>
              <a:t>Inventaire (liste, recueil…)</a:t>
            </a:r>
            <a:r>
              <a:rPr lang="fr-FR" b="0" i="0" dirty="0">
                <a:solidFill>
                  <a:srgbClr val="BFBFBF"/>
                </a:solidFill>
                <a:effectLst/>
                <a:latin typeface="Google Sans"/>
              </a:rPr>
              <a:t> </a:t>
            </a:r>
            <a:r>
              <a:rPr lang="fr-FR" b="0" i="0" dirty="0">
                <a:solidFill>
                  <a:srgbClr val="FFFFFF"/>
                </a:solidFill>
                <a:effectLst/>
                <a:latin typeface="Google Sans"/>
              </a:rPr>
              <a:t>où les matières sont classées dans un ordre qui permet de les retrouver facilement</a:t>
            </a:r>
            <a:r>
              <a:rPr lang="fr-FR" b="0" i="0" dirty="0">
                <a:solidFill>
                  <a:srgbClr val="BFBFBF"/>
                </a:solidFill>
                <a:effectLst/>
                <a:latin typeface="Google Sans"/>
              </a:rPr>
              <a:t>. Répertoire alphabétique (➙ dictionnaire, index, lexique). Carnet permettant de classer (des adresses, etc.).</a:t>
            </a:r>
          </a:p>
          <a:p>
            <a:r>
              <a:rPr lang="fr-FR" dirty="0">
                <a:solidFill>
                  <a:srgbClr val="BFBFBF"/>
                </a:solidFill>
                <a:latin typeface="Google Sans"/>
              </a:rPr>
              <a:t>Créer un répertoire revient à ouvrir un espace réservé sur le disque de stockage.</a:t>
            </a:r>
          </a:p>
          <a:p>
            <a:r>
              <a:rPr lang="fr-FR" dirty="0">
                <a:solidFill>
                  <a:srgbClr val="BFBFBF"/>
                </a:solidFill>
                <a:latin typeface="Google Sans"/>
              </a:rPr>
              <a:t>Dans cet espace réservé, on y placera tous les fichiers en rapport avec l’intitulé (le nom) du répertoire,0,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0DD30-4D81-8F95-EAE2-F92CCA67EF1A}"/>
              </a:ext>
            </a:extLst>
          </p:cNvPr>
          <p:cNvSpPr/>
          <p:nvPr/>
        </p:nvSpPr>
        <p:spPr>
          <a:xfrm>
            <a:off x="6190465" y="3501490"/>
            <a:ext cx="4699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Groupe de répertoire</a:t>
            </a: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0DF8602E-3A15-E10C-80B0-DB9B899242E4}"/>
              </a:ext>
            </a:extLst>
          </p:cNvPr>
          <p:cNvSpPr/>
          <p:nvPr/>
        </p:nvSpPr>
        <p:spPr>
          <a:xfrm rot="20434896">
            <a:off x="5686768" y="3507431"/>
            <a:ext cx="334978" cy="174891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080B0C-6FF8-A3F1-4C22-05D77B31C462}"/>
              </a:ext>
            </a:extLst>
          </p:cNvPr>
          <p:cNvSpPr/>
          <p:nvPr/>
        </p:nvSpPr>
        <p:spPr>
          <a:xfrm>
            <a:off x="6096000" y="4941722"/>
            <a:ext cx="24506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Répertoire</a:t>
            </a:r>
          </a:p>
        </p:txBody>
      </p:sp>
    </p:spTree>
    <p:extLst>
      <p:ext uri="{BB962C8B-B14F-4D97-AF65-F5344CB8AC3E}">
        <p14:creationId xmlns:p14="http://schemas.microsoft.com/office/powerpoint/2010/main" val="294503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E5E8607-42EE-D0B3-7EA6-18FC8C2C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603564"/>
          </a:xfrm>
        </p:spPr>
        <p:txBody>
          <a:bodyPr rtlCol="0" anchor="b">
            <a:normAutofit fontScale="90000"/>
          </a:bodyPr>
          <a:lstStyle/>
          <a:p>
            <a:r>
              <a:rPr lang="fr-FR" sz="4000" dirty="0"/>
              <a:t>Qu’est-ce qu’un fichier ?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90E292-0EEB-2EF2-898E-574C9DCA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94234"/>
            <a:ext cx="5070546" cy="4354715"/>
          </a:xfrm>
        </p:spPr>
        <p:txBody>
          <a:bodyPr>
            <a:normAutofit lnSpcReduction="10000"/>
          </a:bodyPr>
          <a:lstStyle/>
          <a:p>
            <a:pPr marL="36900" lvl="0" indent="0" rtl="0">
              <a:buNone/>
            </a:pPr>
            <a:r>
              <a:rPr lang="fr-FR" sz="2800" b="1" u="sng" dirty="0"/>
              <a:t>Définition : </a:t>
            </a:r>
          </a:p>
          <a:p>
            <a:pPr marL="36900" lvl="0" indent="0" rtl="0">
              <a:buNone/>
            </a:pPr>
            <a:r>
              <a:rPr lang="fr-FR" sz="2000" b="0" i="0" dirty="0">
                <a:solidFill>
                  <a:srgbClr val="FFFFFF"/>
                </a:solidFill>
                <a:effectLst/>
                <a:latin typeface="+mj-lt"/>
              </a:rPr>
              <a:t>Ensemble organisé d'informations, désigné par un nom précis, que le système d'exploitation d'un ordinateur manipule comme une simple entité, dans sa mémoire ou sur un support de stockage</a:t>
            </a:r>
            <a:r>
              <a:rPr lang="fr-FR" sz="2000" b="0" i="0" dirty="0">
                <a:solidFill>
                  <a:srgbClr val="BFBFBF"/>
                </a:solidFill>
                <a:effectLst/>
                <a:latin typeface="+mj-lt"/>
              </a:rPr>
              <a:t>.</a:t>
            </a:r>
          </a:p>
          <a:p>
            <a:pPr marL="36900" lvl="0" indent="0" rtl="0">
              <a:buNone/>
            </a:pPr>
            <a:r>
              <a:rPr lang="fr-FR" sz="2000" dirty="0">
                <a:latin typeface="+mj-lt"/>
              </a:rPr>
              <a:t>Ces fichiers sont créés par Les logiciels que nous utilisons, (</a:t>
            </a:r>
            <a:r>
              <a:rPr lang="fr-FR" sz="2000" i="1" dirty="0">
                <a:latin typeface="+mj-lt"/>
              </a:rPr>
              <a:t>traitements de texte, tableurs, jeux, …</a:t>
            </a:r>
            <a:r>
              <a:rPr lang="fr-FR" sz="2000" dirty="0">
                <a:latin typeface="+mj-lt"/>
              </a:rPr>
              <a:t>) en appuyant sur « </a:t>
            </a:r>
            <a:r>
              <a:rPr lang="fr-FR" sz="2000" i="1" dirty="0">
                <a:solidFill>
                  <a:srgbClr val="FF0000"/>
                </a:solidFill>
                <a:latin typeface="+mj-lt"/>
              </a:rPr>
              <a:t>enregistrer sous … </a:t>
            </a:r>
            <a:r>
              <a:rPr lang="fr-FR" sz="2000" i="1" dirty="0">
                <a:latin typeface="+mj-lt"/>
              </a:rPr>
              <a:t>».</a:t>
            </a:r>
          </a:p>
          <a:p>
            <a:pPr marL="36900" lvl="0" indent="0" rtl="0">
              <a:buNone/>
            </a:pPr>
            <a:r>
              <a:rPr lang="fr-FR" sz="2000" i="1" dirty="0">
                <a:latin typeface="+mj-lt"/>
              </a:rPr>
              <a:t>Il est généralement accompagné par son extension et en général par un icone en rapport avec le logiciel qui l’a créé et qui peut l’ouvrir.</a:t>
            </a:r>
            <a:endParaRPr lang="fr-FR" sz="2000" dirty="0">
              <a:latin typeface="+mj-lt"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09713A-DCC7-3829-6954-B19FA3444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638" y="4330216"/>
            <a:ext cx="5397175" cy="240624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1F83442-8D73-4649-4DA1-BE844E963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236" y="179040"/>
            <a:ext cx="3168689" cy="399377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0BF7E1E-481A-5E09-8B27-7E9D47422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85907">
            <a:off x="6722100" y="3898165"/>
            <a:ext cx="3402272" cy="391262"/>
          </a:xfrm>
          <a:prstGeom prst="rect">
            <a:avLst/>
          </a:prstGeom>
        </p:spPr>
      </p:pic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CF65187C-B879-4E41-7B9B-E5664D3A847D}"/>
              </a:ext>
            </a:extLst>
          </p:cNvPr>
          <p:cNvSpPr/>
          <p:nvPr/>
        </p:nvSpPr>
        <p:spPr>
          <a:xfrm rot="4244244">
            <a:off x="8235211" y="338511"/>
            <a:ext cx="258051" cy="90505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7E336B34-D0A1-4B30-0D0E-A764DDD20A78}"/>
              </a:ext>
            </a:extLst>
          </p:cNvPr>
          <p:cNvSpPr/>
          <p:nvPr/>
        </p:nvSpPr>
        <p:spPr>
          <a:xfrm rot="4244244">
            <a:off x="8257651" y="1897037"/>
            <a:ext cx="258051" cy="90505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29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6562A6E-CD0E-703F-1A69-EFF423F4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603564"/>
          </a:xfrm>
        </p:spPr>
        <p:txBody>
          <a:bodyPr rtlCol="0" anchor="b">
            <a:normAutofit fontScale="90000"/>
          </a:bodyPr>
          <a:lstStyle/>
          <a:p>
            <a:r>
              <a:rPr lang="fr-FR" sz="4000" dirty="0"/>
              <a:t>Qu’est-ce qu’une extension de fichier ?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B4B636-8609-83EE-11B1-72068CCF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2406">
            <a:off x="9494012" y="1332069"/>
            <a:ext cx="1936037" cy="3580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65B8D0-6A5E-CD1B-B2BE-1054A060A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910" y="2031995"/>
            <a:ext cx="2019139" cy="3977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C22D782-A450-7AAF-7534-D7F19A59B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8189">
            <a:off x="9487813" y="2764743"/>
            <a:ext cx="2455112" cy="2940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5DD3DA-4BF8-F669-E5D9-75D9F6AFA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02" y="1599121"/>
            <a:ext cx="3402272" cy="391262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47BEE29-0D6F-D615-1E45-67514904CBF5}"/>
              </a:ext>
            </a:extLst>
          </p:cNvPr>
          <p:cNvCxnSpPr>
            <a:cxnSpLocks/>
          </p:cNvCxnSpPr>
          <p:nvPr/>
        </p:nvCxnSpPr>
        <p:spPr>
          <a:xfrm>
            <a:off x="914400" y="1990383"/>
            <a:ext cx="2018923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ED40EBA-3FE8-418A-BB9C-C1F5481B947E}"/>
              </a:ext>
            </a:extLst>
          </p:cNvPr>
          <p:cNvCxnSpPr>
            <a:cxnSpLocks/>
          </p:cNvCxnSpPr>
          <p:nvPr/>
        </p:nvCxnSpPr>
        <p:spPr>
          <a:xfrm>
            <a:off x="3112883" y="1990383"/>
            <a:ext cx="381754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B9E2282-BB1B-7F23-97C9-DC83090F6066}"/>
              </a:ext>
            </a:extLst>
          </p:cNvPr>
          <p:cNvCxnSpPr>
            <a:cxnSpLocks/>
          </p:cNvCxnSpPr>
          <p:nvPr/>
        </p:nvCxnSpPr>
        <p:spPr>
          <a:xfrm>
            <a:off x="390902" y="1996548"/>
            <a:ext cx="381754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E2970B39-B192-C61F-918C-193FC4FCC444}"/>
              </a:ext>
            </a:extLst>
          </p:cNvPr>
          <p:cNvSpPr/>
          <p:nvPr/>
        </p:nvSpPr>
        <p:spPr>
          <a:xfrm>
            <a:off x="3175172" y="1990383"/>
            <a:ext cx="257175" cy="60373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18D9E736-798B-BCB9-B870-FFFE1CD8B0DB}"/>
              </a:ext>
            </a:extLst>
          </p:cNvPr>
          <p:cNvSpPr/>
          <p:nvPr/>
        </p:nvSpPr>
        <p:spPr>
          <a:xfrm>
            <a:off x="1641458" y="2004521"/>
            <a:ext cx="257175" cy="2015025"/>
          </a:xfrm>
          <a:prstGeom prst="upArrow">
            <a:avLst>
              <a:gd name="adj1" fmla="val 5740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D8291C22-2B1B-3E50-CA31-AD932D510209}"/>
              </a:ext>
            </a:extLst>
          </p:cNvPr>
          <p:cNvSpPr/>
          <p:nvPr/>
        </p:nvSpPr>
        <p:spPr>
          <a:xfrm>
            <a:off x="515481" y="2004521"/>
            <a:ext cx="257175" cy="3481877"/>
          </a:xfrm>
          <a:prstGeom prst="upArrow">
            <a:avLst>
              <a:gd name="adj1" fmla="val 5740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0F6A742-8169-DA79-5ED1-0211983E2BEF}"/>
              </a:ext>
            </a:extLst>
          </p:cNvPr>
          <p:cNvSpPr txBox="1"/>
          <p:nvPr/>
        </p:nvSpPr>
        <p:spPr>
          <a:xfrm>
            <a:off x="3494635" y="2004522"/>
            <a:ext cx="5906539" cy="1814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b="1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 extension de fichier </a:t>
            </a:r>
            <a:r>
              <a:rPr lang="fr-FR" sz="14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 un code de trois ou quatre lettres qui apparaît à la fin du nom du fichier et indique le type de fichier qu’il s’agit. Par exemple, </a:t>
            </a:r>
            <a:r>
              <a:rPr lang="fr-FR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.txt </a:t>
            </a:r>
            <a:r>
              <a:rPr lang="fr-FR" sz="14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signifie fichiers texte, </a:t>
            </a:r>
            <a:r>
              <a:rPr lang="fr-FR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.jpg </a:t>
            </a:r>
            <a:r>
              <a:rPr lang="fr-FR" sz="14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fichiers image et </a:t>
            </a:r>
            <a:r>
              <a:rPr lang="fr-FR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.docx </a:t>
            </a:r>
            <a:r>
              <a:rPr lang="fr-FR" sz="14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les documents Microsoft Word. En sachant de quel type de fichier il s’agit, votre ordinateur sera en mesure d’ouvrir le fichier correctement à l’aide du bon programme.</a:t>
            </a:r>
            <a:endParaRPr lang="fr-FR" sz="18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A391B63-F7D1-719D-CC13-A6538471105D}"/>
              </a:ext>
            </a:extLst>
          </p:cNvPr>
          <p:cNvSpPr txBox="1"/>
          <p:nvPr/>
        </p:nvSpPr>
        <p:spPr>
          <a:xfrm>
            <a:off x="1476077" y="3952609"/>
            <a:ext cx="7140592" cy="1177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b="1" u="sng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 Nom du fichier </a:t>
            </a:r>
            <a:r>
              <a:rPr lang="fr-FR" sz="14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 le nom que vous lui aurez donné, en rapport avec le travail en cours.</a:t>
            </a:r>
            <a:br>
              <a:rPr lang="fr-FR" sz="14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14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faut être précis et clair dans l’intitulé afin de pouvoir le retrouver facilement . </a:t>
            </a:r>
            <a:br>
              <a:rPr lang="fr-FR" sz="14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14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faut aussi le ranger dans le bon répertoire .</a:t>
            </a:r>
            <a:endParaRPr lang="fr-FR" sz="1800" kern="1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11C32D9-C337-3A0D-F12C-D7696C25417A}"/>
              </a:ext>
            </a:extLst>
          </p:cNvPr>
          <p:cNvSpPr txBox="1"/>
          <p:nvPr/>
        </p:nvSpPr>
        <p:spPr>
          <a:xfrm>
            <a:off x="515481" y="5369524"/>
            <a:ext cx="8614351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b="1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 icône du programme associé </a:t>
            </a:r>
            <a:r>
              <a:rPr lang="fr-FR" sz="14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 en rapport avec le logiciel qui aura créé le fichier.</a:t>
            </a:r>
            <a:endParaRPr lang="fr-FR" sz="18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2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D907D-F54D-B94E-72CB-E0AEE4C7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38175"/>
          </a:xfrm>
        </p:spPr>
        <p:txBody>
          <a:bodyPr/>
          <a:lstStyle/>
          <a:p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Pourquoi existe-t-il différents types d’extensions de fichier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C64834-8745-5E81-DC21-5E9AE0C65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19251"/>
            <a:ext cx="4495799" cy="3695700"/>
          </a:xfrm>
        </p:spPr>
        <p:txBody>
          <a:bodyPr>
            <a:normAutofit lnSpcReduction="10000"/>
          </a:bodyPr>
          <a:lstStyle/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Différentes extensions de fichiers ont été conçues par les fabricants de logiciels pour aider les ordinateurs à identifier le programme qui devrait être utilisé pour les ouvrir. 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raison est que certains programmes ne fonctionnent qu’avec des formats de fichier spécifiques, donc le fait de connaître le nom du fichier de l’extension peut vous aider à comprendre rapidement si vous devez installer un autre programme afin d’ouvrir le fichier.</a:t>
            </a:r>
          </a:p>
          <a:p>
            <a:endParaRPr lang="fr-FR" dirty="0"/>
          </a:p>
        </p:txBody>
      </p:sp>
      <p:pic>
        <p:nvPicPr>
          <p:cNvPr id="1026" name="Picture 2" descr="Toujours afficher les extensions des fichiers - Windows 7">
            <a:extLst>
              <a:ext uri="{FF2B5EF4-FFF2-40B4-BE49-F238E27FC236}">
                <a16:creationId xmlns:a16="http://schemas.microsoft.com/office/drawing/2014/main" id="{63CE21EB-A42D-31E7-0C65-CA615FE6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04" y="1452563"/>
            <a:ext cx="4788147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6BCE5B-26FF-35C9-5433-014563C7C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574" y="2428917"/>
            <a:ext cx="4107551" cy="421000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992E58-2A75-FBBD-60F7-8F75BE530545}"/>
              </a:ext>
            </a:extLst>
          </p:cNvPr>
          <p:cNvSpPr txBox="1"/>
          <p:nvPr/>
        </p:nvSpPr>
        <p:spPr>
          <a:xfrm>
            <a:off x="2133600" y="60637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>
                <a:hlinkClick r:id="rId4"/>
              </a:rPr>
              <a:t>https://fr.wikipedia.org/wiki/Extension_de_nom_de_fichier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29943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BC5C1-98B7-721F-3646-B636ADA7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334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formats ou extensions de fichiers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E6238F6-6408-2BF8-5D0C-3C9B71EF5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511" y="1408113"/>
            <a:ext cx="8844291" cy="4840286"/>
          </a:xfrm>
        </p:spPr>
      </p:pic>
    </p:spTree>
    <p:extLst>
      <p:ext uri="{BB962C8B-B14F-4D97-AF65-F5344CB8AC3E}">
        <p14:creationId xmlns:p14="http://schemas.microsoft.com/office/powerpoint/2010/main" val="289697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DBDB3-8292-9393-14C0-B86BD5914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067983"/>
          </a:xfrm>
        </p:spPr>
        <p:txBody>
          <a:bodyPr>
            <a:normAutofit/>
          </a:bodyPr>
          <a:lstStyle/>
          <a:p>
            <a:r>
              <a:rPr lang="fr-FR" dirty="0">
                <a:hlinkClick r:id="rId2"/>
              </a:rPr>
              <a:t>https://fr.wikipedia.org/wiki/Liste_d%27extensions_de_fichiers</a:t>
            </a:r>
            <a:endParaRPr lang="fr-FR" dirty="0"/>
          </a:p>
          <a:p>
            <a:r>
              <a:rPr lang="fr-FR" dirty="0">
                <a:hlinkClick r:id="rId3"/>
              </a:rPr>
              <a:t>https://www.techno-science.net/definition/7677.html</a:t>
            </a:r>
            <a:endParaRPr lang="fr-FR" dirty="0"/>
          </a:p>
          <a:p>
            <a:r>
              <a:rPr lang="fr-FR" dirty="0">
                <a:hlinkClick r:id="rId4"/>
              </a:rPr>
              <a:t>http://arobase.stesteve.free.fr/formations/fichiersPDF/internet/extensions.pdf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A0920BD-7F60-A4D5-BFB5-7EE8B5FE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38175"/>
          </a:xfrm>
        </p:spPr>
        <p:txBody>
          <a:bodyPr/>
          <a:lstStyle/>
          <a:p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Quelques liens utiles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86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83</TotalTime>
  <Words>499</Words>
  <Application>Microsoft Office PowerPoint</Application>
  <PresentationFormat>Grand écran</PresentationFormat>
  <Paragraphs>28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Google Sans</vt:lpstr>
      <vt:lpstr>Céleste</vt:lpstr>
      <vt:lpstr>Présentation PowerPoint</vt:lpstr>
      <vt:lpstr>Qu’est-ce qu’un répertoire ?</vt:lpstr>
      <vt:lpstr>Qu’est-ce qu’un fichier ? </vt:lpstr>
      <vt:lpstr>Qu’est-ce qu’une extension de fichier ? </vt:lpstr>
      <vt:lpstr>Pourquoi existe-t-il différents types d’extensions de fichier ?</vt:lpstr>
      <vt:lpstr>Les formats ou extensions de fichiers</vt:lpstr>
      <vt:lpstr>Quelques liens utiles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Yannick FAYEULLE</dc:creator>
  <cp:lastModifiedBy>Yannick FAYEULLE</cp:lastModifiedBy>
  <cp:revision>1</cp:revision>
  <dcterms:created xsi:type="dcterms:W3CDTF">2024-11-01T09:31:14Z</dcterms:created>
  <dcterms:modified xsi:type="dcterms:W3CDTF">2024-11-01T10:54:51Z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