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97" d="100"/>
          <a:sy n="97" d="100"/>
        </p:scale>
        <p:origin x="9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9/15/2024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9/15/2024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9/15/2024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9/15/2024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9/15/2024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9/15/2024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9/15/2024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9/15/2024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9/15/2024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9/15/2024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4F982D-AE50-2D6A-D1B0-36D4A91C66B6}"/>
              </a:ext>
            </a:extLst>
          </p:cNvPr>
          <p:cNvSpPr>
            <a:spLocks noGrp="1"/>
          </p:cNvSpPr>
          <p:nvPr>
            <p:ph type="ctrTitle"/>
          </p:nvPr>
        </p:nvSpPr>
        <p:spPr>
          <a:xfrm>
            <a:off x="421697" y="616094"/>
            <a:ext cx="8791575" cy="1909763"/>
          </a:xfrm>
        </p:spPr>
        <p:txBody>
          <a:bodyPr/>
          <a:lstStyle/>
          <a:p>
            <a:r>
              <a:rPr lang="fr-FR" dirty="0"/>
              <a:t>Les composants internes d’un ordinateur.</a:t>
            </a:r>
          </a:p>
        </p:txBody>
      </p:sp>
      <p:sp>
        <p:nvSpPr>
          <p:cNvPr id="3" name="Sous-titre 2">
            <a:extLst>
              <a:ext uri="{FF2B5EF4-FFF2-40B4-BE49-F238E27FC236}">
                <a16:creationId xmlns:a16="http://schemas.microsoft.com/office/drawing/2014/main" id="{5300431E-0F30-3BAD-8FE7-3F4DB7840D8E}"/>
              </a:ext>
            </a:extLst>
          </p:cNvPr>
          <p:cNvSpPr>
            <a:spLocks noGrp="1"/>
          </p:cNvSpPr>
          <p:nvPr>
            <p:ph type="subTitle" idx="1"/>
          </p:nvPr>
        </p:nvSpPr>
        <p:spPr>
          <a:xfrm>
            <a:off x="2021897" y="2601119"/>
            <a:ext cx="8791575" cy="1655762"/>
          </a:xfrm>
        </p:spPr>
        <p:txBody>
          <a:bodyPr/>
          <a:lstStyle/>
          <a:p>
            <a:r>
              <a:rPr lang="fr-FR" dirty="0"/>
              <a:t>Quelques définitions</a:t>
            </a:r>
          </a:p>
        </p:txBody>
      </p:sp>
      <p:pic>
        <p:nvPicPr>
          <p:cNvPr id="7170" name="Picture 2" descr="Processeur et carte mère — Xyoos">
            <a:extLst>
              <a:ext uri="{FF2B5EF4-FFF2-40B4-BE49-F238E27FC236}">
                <a16:creationId xmlns:a16="http://schemas.microsoft.com/office/drawing/2014/main" id="{D96A68DE-F97E-BC03-CE69-0761BB2F19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531" y="2400300"/>
            <a:ext cx="5936791" cy="4194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290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DAAE1F-34A9-3644-7317-842B1264D81C}"/>
              </a:ext>
            </a:extLst>
          </p:cNvPr>
          <p:cNvSpPr>
            <a:spLocks noGrp="1"/>
          </p:cNvSpPr>
          <p:nvPr>
            <p:ph type="title"/>
          </p:nvPr>
        </p:nvSpPr>
        <p:spPr/>
        <p:txBody>
          <a:bodyPr/>
          <a:lstStyle/>
          <a:p>
            <a:r>
              <a:rPr lang="fr-FR" dirty="0"/>
              <a:t>Les ports USB</a:t>
            </a:r>
          </a:p>
        </p:txBody>
      </p:sp>
      <p:sp>
        <p:nvSpPr>
          <p:cNvPr id="3" name="Espace réservé du contenu 2">
            <a:extLst>
              <a:ext uri="{FF2B5EF4-FFF2-40B4-BE49-F238E27FC236}">
                <a16:creationId xmlns:a16="http://schemas.microsoft.com/office/drawing/2014/main" id="{EE8E50B1-1037-502A-1C79-831F8CF4D4CE}"/>
              </a:ext>
            </a:extLst>
          </p:cNvPr>
          <p:cNvSpPr>
            <a:spLocks noGrp="1"/>
          </p:cNvSpPr>
          <p:nvPr>
            <p:ph idx="1"/>
          </p:nvPr>
        </p:nvSpPr>
        <p:spPr>
          <a:xfrm>
            <a:off x="7924800" y="1533832"/>
            <a:ext cx="3122611" cy="4257369"/>
          </a:xfrm>
        </p:spPr>
        <p:txBody>
          <a:bodyPr>
            <a:normAutofit fontScale="77500" lnSpcReduction="20000"/>
          </a:bodyPr>
          <a:lstStyle/>
          <a:p>
            <a:pPr marL="0" indent="0">
              <a:buNone/>
            </a:pPr>
            <a:r>
              <a:rPr lang="fr-FR" b="0" i="0" dirty="0">
                <a:solidFill>
                  <a:srgbClr val="404040"/>
                </a:solidFill>
                <a:effectLst/>
                <a:latin typeface="roboto" panose="020F0502020204030204" pitchFamily="2" charset="0"/>
              </a:rPr>
              <a:t>Un port USB est un type d'interface de connexion par câble utilisé pour connecter divers appareils électroniques périphériques, tels que des claviers, des souris, des imprimantes, etc., à un ordinateur. L'interface permet aux utilisateurs de transférer des données entre les appareils ou de recharger la batterie de l'appareil connecté.</a:t>
            </a:r>
            <a:endParaRPr lang="fr-FR" dirty="0"/>
          </a:p>
        </p:txBody>
      </p:sp>
      <p:pic>
        <p:nvPicPr>
          <p:cNvPr id="4" name="Image 3" descr="Une image contenant Appareils électroniques, Ingénierie électronique, Composant électronique, circuit&#10;&#10;Description générée automatiquement">
            <a:extLst>
              <a:ext uri="{FF2B5EF4-FFF2-40B4-BE49-F238E27FC236}">
                <a16:creationId xmlns:a16="http://schemas.microsoft.com/office/drawing/2014/main" id="{D14E7D9F-3ACB-F281-CFFD-58204F62199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477" y="1876272"/>
            <a:ext cx="2741837" cy="2884641"/>
          </a:xfrm>
          <a:prstGeom prst="rect">
            <a:avLst/>
          </a:prstGeom>
          <a:noFill/>
          <a:ln>
            <a:noFill/>
          </a:ln>
        </p:spPr>
      </p:pic>
      <p:pic>
        <p:nvPicPr>
          <p:cNvPr id="5122" name="Picture 2" descr="Carte USB 3.0 6+1 ports, PCIe | Contact LINDY FRANCE">
            <a:extLst>
              <a:ext uri="{FF2B5EF4-FFF2-40B4-BE49-F238E27FC236}">
                <a16:creationId xmlns:a16="http://schemas.microsoft.com/office/drawing/2014/main" id="{5EAB4DE8-F576-3B51-AE13-D1DA48129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314" y="2852687"/>
            <a:ext cx="3846188" cy="288464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eilleure clé USB : comment bien choisir ? quel modèle acheter ?">
            <a:extLst>
              <a:ext uri="{FF2B5EF4-FFF2-40B4-BE49-F238E27FC236}">
                <a16:creationId xmlns:a16="http://schemas.microsoft.com/office/drawing/2014/main" id="{7F59C101-F3F7-5820-7C7D-E7F38DF91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106" y="793611"/>
            <a:ext cx="3122611" cy="1756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186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C42A6C-61F3-4873-D439-4189E8E560A8}"/>
              </a:ext>
            </a:extLst>
          </p:cNvPr>
          <p:cNvSpPr>
            <a:spLocks noGrp="1"/>
          </p:cNvSpPr>
          <p:nvPr>
            <p:ph type="title"/>
          </p:nvPr>
        </p:nvSpPr>
        <p:spPr>
          <a:xfrm>
            <a:off x="1650567" y="-67030"/>
            <a:ext cx="9905998" cy="1478570"/>
          </a:xfrm>
        </p:spPr>
        <p:txBody>
          <a:bodyPr/>
          <a:lstStyle/>
          <a:p>
            <a:r>
              <a:rPr lang="fr-FR" dirty="0"/>
              <a:t>Le processeur (micro-processeur)</a:t>
            </a:r>
          </a:p>
        </p:txBody>
      </p:sp>
      <p:sp>
        <p:nvSpPr>
          <p:cNvPr id="3" name="Espace réservé du contenu 2">
            <a:extLst>
              <a:ext uri="{FF2B5EF4-FFF2-40B4-BE49-F238E27FC236}">
                <a16:creationId xmlns:a16="http://schemas.microsoft.com/office/drawing/2014/main" id="{B72CCBA3-1277-CD12-1FAA-C09A1DF280CF}"/>
              </a:ext>
            </a:extLst>
          </p:cNvPr>
          <p:cNvSpPr>
            <a:spLocks noGrp="1"/>
          </p:cNvSpPr>
          <p:nvPr>
            <p:ph idx="1"/>
          </p:nvPr>
        </p:nvSpPr>
        <p:spPr>
          <a:xfrm>
            <a:off x="4495759" y="2925879"/>
            <a:ext cx="7060806" cy="3681399"/>
          </a:xfrm>
        </p:spPr>
        <p:txBody>
          <a:bodyPr>
            <a:normAutofit fontScale="55000" lnSpcReduction="20000"/>
          </a:bodyPr>
          <a:lstStyle/>
          <a:p>
            <a:pPr algn="just"/>
            <a:r>
              <a:rPr lang="fr-FR" b="0" i="0" dirty="0">
                <a:solidFill>
                  <a:srgbClr val="222222"/>
                </a:solidFill>
                <a:effectLst/>
                <a:latin typeface="Arial" panose="020B0604020202020204" pitchFamily="34" charset="0"/>
              </a:rPr>
              <a:t>Le </a:t>
            </a:r>
            <a:r>
              <a:rPr lang="fr-FR" b="1" i="0" dirty="0">
                <a:solidFill>
                  <a:srgbClr val="222222"/>
                </a:solidFill>
                <a:effectLst/>
                <a:latin typeface="Arial" panose="020B0604020202020204" pitchFamily="34" charset="0"/>
              </a:rPr>
              <a:t>processeur</a:t>
            </a:r>
            <a:r>
              <a:rPr lang="fr-FR" b="0" i="0" dirty="0">
                <a:solidFill>
                  <a:srgbClr val="222222"/>
                </a:solidFill>
                <a:effectLst/>
                <a:latin typeface="Arial" panose="020B0604020202020204" pitchFamily="34" charset="0"/>
              </a:rPr>
              <a:t>, ou </a:t>
            </a:r>
            <a:r>
              <a:rPr lang="fr-FR" b="1" i="0" dirty="0">
                <a:solidFill>
                  <a:srgbClr val="222222"/>
                </a:solidFill>
                <a:effectLst/>
                <a:latin typeface="Arial" panose="020B0604020202020204" pitchFamily="34" charset="0"/>
              </a:rPr>
              <a:t>CPU</a:t>
            </a:r>
            <a:r>
              <a:rPr lang="fr-FR" b="0" i="0" dirty="0">
                <a:solidFill>
                  <a:srgbClr val="222222"/>
                </a:solidFill>
                <a:effectLst/>
                <a:latin typeface="Arial" panose="020B0604020202020204" pitchFamily="34" charset="0"/>
              </a:rPr>
              <a:t> (de l'anglais </a:t>
            </a:r>
            <a:r>
              <a:rPr lang="fr-FR" b="0" i="1" dirty="0">
                <a:solidFill>
                  <a:srgbClr val="222222"/>
                </a:solidFill>
                <a:effectLst/>
                <a:latin typeface="Arial" panose="020B0604020202020204" pitchFamily="34" charset="0"/>
              </a:rPr>
              <a:t>Central </a:t>
            </a:r>
            <a:r>
              <a:rPr lang="fr-FR" b="0" i="1" dirty="0" err="1">
                <a:solidFill>
                  <a:srgbClr val="222222"/>
                </a:solidFill>
                <a:effectLst/>
                <a:latin typeface="Arial" panose="020B0604020202020204" pitchFamily="34" charset="0"/>
              </a:rPr>
              <a:t>Processing</a:t>
            </a:r>
            <a:r>
              <a:rPr lang="fr-FR" b="0" i="1" dirty="0">
                <a:solidFill>
                  <a:srgbClr val="222222"/>
                </a:solidFill>
                <a:effectLst/>
                <a:latin typeface="Arial" panose="020B0604020202020204" pitchFamily="34" charset="0"/>
              </a:rPr>
              <a:t> Unit</a:t>
            </a:r>
            <a:r>
              <a:rPr lang="fr-FR" b="0" i="0" dirty="0">
                <a:solidFill>
                  <a:srgbClr val="222222"/>
                </a:solidFill>
                <a:effectLst/>
                <a:latin typeface="Arial" panose="020B0604020202020204" pitchFamily="34" charset="0"/>
              </a:rPr>
              <a:t>, « Unité centrale de traitement »), est le composant de l'</a:t>
            </a:r>
            <a:r>
              <a:rPr lang="fr-FR" b="0" i="0" u="none" strike="noStrike" dirty="0">
                <a:solidFill>
                  <a:srgbClr val="222222"/>
                </a:solidFill>
                <a:effectLst/>
                <a:latin typeface="Arial" panose="020B0604020202020204" pitchFamily="34" charset="0"/>
              </a:rPr>
              <a:t>ordinateur</a:t>
            </a:r>
            <a:r>
              <a:rPr lang="fr-FR" b="0" i="0" dirty="0">
                <a:solidFill>
                  <a:srgbClr val="222222"/>
                </a:solidFill>
                <a:effectLst/>
                <a:latin typeface="Arial" panose="020B0604020202020204" pitchFamily="34" charset="0"/>
              </a:rPr>
              <a:t> qui exécute les programmes informatiques. Avec la </a:t>
            </a:r>
            <a:r>
              <a:rPr lang="fr-FR" b="0" i="0" u="none" strike="noStrike" dirty="0">
                <a:solidFill>
                  <a:srgbClr val="222222"/>
                </a:solidFill>
                <a:effectLst/>
                <a:latin typeface="Arial" panose="020B0604020202020204" pitchFamily="34" charset="0"/>
              </a:rPr>
              <a:t>mémoire</a:t>
            </a:r>
            <a:r>
              <a:rPr lang="fr-FR" b="0" i="0" dirty="0">
                <a:solidFill>
                  <a:srgbClr val="222222"/>
                </a:solidFill>
                <a:effectLst/>
                <a:latin typeface="Arial" panose="020B0604020202020204" pitchFamily="34" charset="0"/>
              </a:rPr>
              <a:t> notamment, </a:t>
            </a:r>
            <a:r>
              <a:rPr lang="fr-FR" b="0" i="0" u="none" strike="noStrike" dirty="0">
                <a:solidFill>
                  <a:srgbClr val="222222"/>
                </a:solidFill>
                <a:effectLst/>
                <a:latin typeface="Arial" panose="020B0604020202020204" pitchFamily="34" charset="0"/>
              </a:rPr>
              <a:t>c</a:t>
            </a:r>
            <a:r>
              <a:rPr lang="fr-FR" b="0" i="0" dirty="0">
                <a:solidFill>
                  <a:srgbClr val="222222"/>
                </a:solidFill>
                <a:effectLst/>
                <a:latin typeface="Arial" panose="020B0604020202020204" pitchFamily="34" charset="0"/>
              </a:rPr>
              <a:t>'est l'un des composants qui existent depuis les premiers ordinateurs et qui sont présents dans tous les ordinateurs. Un </a:t>
            </a:r>
            <a:r>
              <a:rPr lang="fr-FR" b="0" i="0" u="none" strike="noStrike" dirty="0">
                <a:solidFill>
                  <a:srgbClr val="222222"/>
                </a:solidFill>
                <a:effectLst/>
                <a:latin typeface="Arial" panose="020B0604020202020204" pitchFamily="34" charset="0"/>
              </a:rPr>
              <a:t>processeur</a:t>
            </a:r>
            <a:r>
              <a:rPr lang="fr-FR" b="0" i="0" dirty="0">
                <a:solidFill>
                  <a:srgbClr val="222222"/>
                </a:solidFill>
                <a:effectLst/>
                <a:latin typeface="Arial" panose="020B0604020202020204" pitchFamily="34" charset="0"/>
              </a:rPr>
              <a:t> construit en un seul </a:t>
            </a:r>
            <a:r>
              <a:rPr lang="fr-FR" b="0" i="0" u="none" strike="noStrike" dirty="0">
                <a:solidFill>
                  <a:srgbClr val="222222"/>
                </a:solidFill>
                <a:effectLst/>
                <a:latin typeface="Arial" panose="020B0604020202020204" pitchFamily="34" charset="0"/>
              </a:rPr>
              <a:t>circuit intégré</a:t>
            </a:r>
            <a:r>
              <a:rPr lang="fr-FR" b="0" i="0" dirty="0">
                <a:solidFill>
                  <a:srgbClr val="222222"/>
                </a:solidFill>
                <a:effectLst/>
                <a:latin typeface="Arial" panose="020B0604020202020204" pitchFamily="34" charset="0"/>
              </a:rPr>
              <a:t> est un </a:t>
            </a:r>
            <a:r>
              <a:rPr lang="fr-FR" b="0" i="0" u="none" strike="noStrike" dirty="0">
                <a:solidFill>
                  <a:srgbClr val="222222"/>
                </a:solidFill>
                <a:effectLst/>
                <a:latin typeface="Arial" panose="020B0604020202020204" pitchFamily="34" charset="0"/>
              </a:rPr>
              <a:t>microprocesseur</a:t>
            </a:r>
            <a:r>
              <a:rPr lang="fr-FR" b="0" i="0" dirty="0">
                <a:solidFill>
                  <a:srgbClr val="222222"/>
                </a:solidFill>
                <a:effectLst/>
                <a:latin typeface="Arial" panose="020B0604020202020204" pitchFamily="34" charset="0"/>
              </a:rPr>
              <a:t>.</a:t>
            </a:r>
          </a:p>
          <a:p>
            <a:pPr algn="just"/>
            <a:r>
              <a:rPr lang="fr-FR" b="0" i="0" dirty="0">
                <a:solidFill>
                  <a:srgbClr val="222222"/>
                </a:solidFill>
                <a:effectLst/>
                <a:latin typeface="Arial" panose="020B0604020202020204" pitchFamily="34" charset="0"/>
              </a:rPr>
              <a:t>L'invention du transistor en 1948 a ouvert la voie à la miniaturisation des composants électroniques.</a:t>
            </a:r>
          </a:p>
          <a:p>
            <a:pPr algn="just"/>
            <a:r>
              <a:rPr lang="fr-FR" b="0" i="0" dirty="0">
                <a:solidFill>
                  <a:srgbClr val="222222"/>
                </a:solidFill>
                <a:effectLst/>
                <a:latin typeface="Arial" panose="020B0604020202020204" pitchFamily="34" charset="0"/>
              </a:rPr>
              <a:t>Les processeurs des débuts étaient conçus spécifiquement pour un ordinateur d'un type donné. Cette méthode coûteuse de conception des processeurs pour une application spécifique a conduit au développement de la production de </a:t>
            </a:r>
            <a:r>
              <a:rPr lang="fr-FR" b="0" i="0" u="none" strike="noStrike" dirty="0">
                <a:solidFill>
                  <a:srgbClr val="222222"/>
                </a:solidFill>
                <a:effectLst/>
                <a:latin typeface="Arial" panose="020B0604020202020204" pitchFamily="34" charset="0"/>
              </a:rPr>
              <a:t>masse</a:t>
            </a:r>
            <a:r>
              <a:rPr lang="fr-FR" b="0" i="0" dirty="0">
                <a:solidFill>
                  <a:srgbClr val="222222"/>
                </a:solidFill>
                <a:effectLst/>
                <a:latin typeface="Arial" panose="020B0604020202020204" pitchFamily="34" charset="0"/>
              </a:rPr>
              <a:t> de processeurs qui conviennent pour un ou plusieurs usages. Cette tendance à la standardisation qui débuta dans le domaine des ordinateurs centraux (</a:t>
            </a:r>
            <a:r>
              <a:rPr lang="fr-FR" b="0" i="1" dirty="0">
                <a:solidFill>
                  <a:srgbClr val="222222"/>
                </a:solidFill>
                <a:effectLst/>
                <a:latin typeface="Arial" panose="020B0604020202020204" pitchFamily="34" charset="0"/>
              </a:rPr>
              <a:t>mainframes</a:t>
            </a:r>
            <a:r>
              <a:rPr lang="fr-FR" b="0" i="0" dirty="0">
                <a:solidFill>
                  <a:srgbClr val="222222"/>
                </a:solidFill>
                <a:effectLst/>
                <a:latin typeface="Arial" panose="020B0604020202020204" pitchFamily="34" charset="0"/>
              </a:rPr>
              <a:t> à transistors discrets et mini-ordinateurs) a connu une </a:t>
            </a:r>
            <a:r>
              <a:rPr lang="fr-FR" b="0" i="0" u="none" strike="noStrike" dirty="0">
                <a:solidFill>
                  <a:srgbClr val="222222"/>
                </a:solidFill>
                <a:effectLst/>
                <a:latin typeface="Arial" panose="020B0604020202020204" pitchFamily="34" charset="0"/>
              </a:rPr>
              <a:t>accélération</a:t>
            </a:r>
            <a:r>
              <a:rPr lang="fr-FR" b="0" i="0" dirty="0">
                <a:solidFill>
                  <a:srgbClr val="222222"/>
                </a:solidFill>
                <a:effectLst/>
                <a:latin typeface="Arial" panose="020B0604020202020204" pitchFamily="34" charset="0"/>
              </a:rPr>
              <a:t> rapide avec l'avènement des circuits intégrés. Les circuits intégrés ont permis la miniaturisation des processeurs. La miniaturisation et la standardisation des processeurs ont conduit à leur </a:t>
            </a:r>
            <a:r>
              <a:rPr lang="fr-FR" b="0" i="0" u="none" strike="noStrike" dirty="0">
                <a:solidFill>
                  <a:srgbClr val="222222"/>
                </a:solidFill>
                <a:effectLst/>
                <a:latin typeface="Arial" panose="020B0604020202020204" pitchFamily="34" charset="0"/>
              </a:rPr>
              <a:t>diffusion</a:t>
            </a:r>
            <a:r>
              <a:rPr lang="fr-FR" b="0" i="0" dirty="0">
                <a:solidFill>
                  <a:srgbClr val="222222"/>
                </a:solidFill>
                <a:effectLst/>
                <a:latin typeface="Arial" panose="020B0604020202020204" pitchFamily="34" charset="0"/>
              </a:rPr>
              <a:t> dans la </a:t>
            </a:r>
            <a:r>
              <a:rPr lang="fr-FR" b="0" i="0" u="none" strike="noStrike" dirty="0">
                <a:solidFill>
                  <a:srgbClr val="222222"/>
                </a:solidFill>
                <a:effectLst/>
                <a:latin typeface="Arial" panose="020B0604020202020204" pitchFamily="34" charset="0"/>
              </a:rPr>
              <a:t>vie</a:t>
            </a:r>
            <a:r>
              <a:rPr lang="fr-FR" b="0" i="0" dirty="0">
                <a:solidFill>
                  <a:srgbClr val="222222"/>
                </a:solidFill>
                <a:effectLst/>
                <a:latin typeface="Arial" panose="020B0604020202020204" pitchFamily="34" charset="0"/>
              </a:rPr>
              <a:t> moderne bien au-delà des usages des machines programmables dédiées.</a:t>
            </a:r>
          </a:p>
          <a:p>
            <a:pPr marL="0" indent="0">
              <a:buNone/>
            </a:pPr>
            <a:endParaRPr lang="fr-FR" dirty="0"/>
          </a:p>
        </p:txBody>
      </p:sp>
      <p:pic>
        <p:nvPicPr>
          <p:cNvPr id="6146" name="Picture 2" descr="GUIDE D'ACHAT POUR LE CHOIX D'UN PROCESSEUR">
            <a:extLst>
              <a:ext uri="{FF2B5EF4-FFF2-40B4-BE49-F238E27FC236}">
                <a16:creationId xmlns:a16="http://schemas.microsoft.com/office/drawing/2014/main" id="{2943C5D9-752D-6C6A-1FB9-C40171ECE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42" y="1316161"/>
            <a:ext cx="3415232" cy="191972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9C426A9E-D189-83DE-5D72-91537B8808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668304" y="1099851"/>
            <a:ext cx="3037648" cy="1663102"/>
          </a:xfrm>
          <a:prstGeom prst="rect">
            <a:avLst/>
          </a:prstGeom>
          <a:noFill/>
          <a:ln>
            <a:noFill/>
          </a:ln>
        </p:spPr>
      </p:pic>
      <p:pic>
        <p:nvPicPr>
          <p:cNvPr id="6148" name="Picture 4" descr="Processeur et carte mère — Xyoos">
            <a:extLst>
              <a:ext uri="{FF2B5EF4-FFF2-40B4-BE49-F238E27FC236}">
                <a16:creationId xmlns:a16="http://schemas.microsoft.com/office/drawing/2014/main" id="{F0EFA145-2CEA-2146-DA26-09893097E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945" y="1029073"/>
            <a:ext cx="2999688" cy="176678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2E99AB5A-7C3B-E6E9-1321-4714FBA17ABD}"/>
              </a:ext>
            </a:extLst>
          </p:cNvPr>
          <p:cNvPicPr>
            <a:picLocks noChangeAspect="1"/>
          </p:cNvPicPr>
          <p:nvPr/>
        </p:nvPicPr>
        <p:blipFill>
          <a:blip r:embed="rId5"/>
          <a:stretch>
            <a:fillRect/>
          </a:stretch>
        </p:blipFill>
        <p:spPr>
          <a:xfrm>
            <a:off x="635435" y="3765767"/>
            <a:ext cx="3785108" cy="1919720"/>
          </a:xfrm>
          <a:prstGeom prst="rect">
            <a:avLst/>
          </a:prstGeom>
        </p:spPr>
      </p:pic>
    </p:spTree>
    <p:extLst>
      <p:ext uri="{BB962C8B-B14F-4D97-AF65-F5344CB8AC3E}">
        <p14:creationId xmlns:p14="http://schemas.microsoft.com/office/powerpoint/2010/main" val="2011978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3062BB6-992F-7A88-73E6-3A1FB09BE4F1}"/>
              </a:ext>
            </a:extLst>
          </p:cNvPr>
          <p:cNvSpPr>
            <a:spLocks noGrp="1"/>
          </p:cNvSpPr>
          <p:nvPr>
            <p:ph idx="1"/>
          </p:nvPr>
        </p:nvSpPr>
        <p:spPr>
          <a:xfrm>
            <a:off x="4222954" y="3153696"/>
            <a:ext cx="3746092" cy="550607"/>
          </a:xfrm>
        </p:spPr>
        <p:txBody>
          <a:bodyPr>
            <a:normAutofit fontScale="62500" lnSpcReduction="20000"/>
          </a:bodyPr>
          <a:lstStyle/>
          <a:p>
            <a:pPr marL="0" indent="0" algn="r">
              <a:buNone/>
            </a:pPr>
            <a:r>
              <a:rPr lang="fr-FR" dirty="0"/>
              <a:t>2024 – Yannick FAYEULLE</a:t>
            </a:r>
            <a:br>
              <a:rPr lang="fr-FR" dirty="0"/>
            </a:br>
            <a:r>
              <a:rPr lang="fr-FR" dirty="0"/>
              <a:t>Collège Albert DEBEYRE</a:t>
            </a:r>
          </a:p>
        </p:txBody>
      </p:sp>
    </p:spTree>
    <p:extLst>
      <p:ext uri="{BB962C8B-B14F-4D97-AF65-F5344CB8AC3E}">
        <p14:creationId xmlns:p14="http://schemas.microsoft.com/office/powerpoint/2010/main" val="327495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7CC41D-CD3D-3E6F-6532-955958B573D0}"/>
              </a:ext>
            </a:extLst>
          </p:cNvPr>
          <p:cNvSpPr>
            <a:spLocks noGrp="1"/>
          </p:cNvSpPr>
          <p:nvPr>
            <p:ph type="title"/>
          </p:nvPr>
        </p:nvSpPr>
        <p:spPr/>
        <p:txBody>
          <a:bodyPr/>
          <a:lstStyle/>
          <a:p>
            <a:r>
              <a:rPr lang="fr-FR" dirty="0"/>
              <a:t>LE bloc d’alimentation</a:t>
            </a:r>
          </a:p>
        </p:txBody>
      </p:sp>
      <p:sp>
        <p:nvSpPr>
          <p:cNvPr id="3" name="Espace réservé du contenu 2">
            <a:extLst>
              <a:ext uri="{FF2B5EF4-FFF2-40B4-BE49-F238E27FC236}">
                <a16:creationId xmlns:a16="http://schemas.microsoft.com/office/drawing/2014/main" id="{8E050426-CE0C-6C32-80B0-C6C202A6C3F7}"/>
              </a:ext>
            </a:extLst>
          </p:cNvPr>
          <p:cNvSpPr>
            <a:spLocks noGrp="1"/>
          </p:cNvSpPr>
          <p:nvPr>
            <p:ph idx="1"/>
          </p:nvPr>
        </p:nvSpPr>
        <p:spPr>
          <a:xfrm>
            <a:off x="6289478" y="2249487"/>
            <a:ext cx="4757933" cy="3541714"/>
          </a:xfrm>
        </p:spPr>
        <p:txBody>
          <a:bodyPr>
            <a:normAutofit fontScale="92500" lnSpcReduction="10000"/>
          </a:bodyPr>
          <a:lstStyle/>
          <a:p>
            <a:r>
              <a:rPr lang="fr-FR" i="0" dirty="0">
                <a:solidFill>
                  <a:schemeClr val="bg2">
                    <a:lumMod val="50000"/>
                  </a:schemeClr>
                </a:solidFill>
                <a:effectLst/>
                <a:latin typeface="Arial" panose="020B0604020202020204" pitchFamily="34" charset="0"/>
              </a:rPr>
              <a:t>Le bloc d’alimentation, ou simplement l'alimentation, d'un PC est le matériel informatique l'alimentant. L’alimentation est chargée de convertir la </a:t>
            </a:r>
            <a:r>
              <a:rPr lang="fr-FR" i="0" strike="noStrike" dirty="0">
                <a:solidFill>
                  <a:schemeClr val="bg2">
                    <a:lumMod val="50000"/>
                  </a:schemeClr>
                </a:solidFill>
                <a:effectLst/>
                <a:latin typeface="Arial" panose="020B0604020202020204" pitchFamily="34" charset="0"/>
              </a:rPr>
              <a:t>tension</a:t>
            </a:r>
            <a:r>
              <a:rPr lang="fr-FR" i="0" dirty="0">
                <a:solidFill>
                  <a:schemeClr val="bg2">
                    <a:lumMod val="50000"/>
                  </a:schemeClr>
                </a:solidFill>
                <a:effectLst/>
                <a:latin typeface="Arial" panose="020B0604020202020204" pitchFamily="34" charset="0"/>
              </a:rPr>
              <a:t> électrique du secteur en différentes tensions continues TBT, compatibles avec les circuits électroniques de l’ordinateur.</a:t>
            </a:r>
            <a:endParaRPr lang="fr-FR" dirty="0">
              <a:solidFill>
                <a:schemeClr val="bg2">
                  <a:lumMod val="50000"/>
                </a:schemeClr>
              </a:solidFill>
            </a:endParaRPr>
          </a:p>
        </p:txBody>
      </p:sp>
      <p:pic>
        <p:nvPicPr>
          <p:cNvPr id="4" name="Image 3" descr="Une image contenant Électroménager, Appareils électroniques, électroménager&#10;&#10;Description générée automatiquement">
            <a:extLst>
              <a:ext uri="{FF2B5EF4-FFF2-40B4-BE49-F238E27FC236}">
                <a16:creationId xmlns:a16="http://schemas.microsoft.com/office/drawing/2014/main" id="{EF3D7F97-88A3-F760-5545-E4E0305F38C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3850" y="4082502"/>
            <a:ext cx="3665628" cy="2066925"/>
          </a:xfrm>
          <a:prstGeom prst="rect">
            <a:avLst/>
          </a:prstGeom>
          <a:noFill/>
          <a:ln>
            <a:noFill/>
          </a:ln>
        </p:spPr>
      </p:pic>
      <p:pic>
        <p:nvPicPr>
          <p:cNvPr id="5" name="Image 4">
            <a:extLst>
              <a:ext uri="{FF2B5EF4-FFF2-40B4-BE49-F238E27FC236}">
                <a16:creationId xmlns:a16="http://schemas.microsoft.com/office/drawing/2014/main" id="{86BFCE20-486F-855C-A076-904FE42C64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923" y="1657711"/>
            <a:ext cx="2989170" cy="2864168"/>
          </a:xfrm>
          <a:prstGeom prst="rect">
            <a:avLst/>
          </a:prstGeom>
          <a:noFill/>
          <a:ln>
            <a:noFill/>
          </a:ln>
        </p:spPr>
      </p:pic>
    </p:spTree>
    <p:extLst>
      <p:ext uri="{BB962C8B-B14F-4D97-AF65-F5344CB8AC3E}">
        <p14:creationId xmlns:p14="http://schemas.microsoft.com/office/powerpoint/2010/main" val="268832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0749BC-17F5-EAC7-27D4-9195DD1ADEC3}"/>
              </a:ext>
            </a:extLst>
          </p:cNvPr>
          <p:cNvSpPr>
            <a:spLocks noGrp="1"/>
          </p:cNvSpPr>
          <p:nvPr>
            <p:ph type="title"/>
          </p:nvPr>
        </p:nvSpPr>
        <p:spPr/>
        <p:txBody>
          <a:bodyPr/>
          <a:lstStyle/>
          <a:p>
            <a:r>
              <a:rPr lang="fr-FR" dirty="0"/>
              <a:t>La carte mère</a:t>
            </a:r>
          </a:p>
        </p:txBody>
      </p:sp>
      <p:sp>
        <p:nvSpPr>
          <p:cNvPr id="3" name="Espace réservé du contenu 2">
            <a:extLst>
              <a:ext uri="{FF2B5EF4-FFF2-40B4-BE49-F238E27FC236}">
                <a16:creationId xmlns:a16="http://schemas.microsoft.com/office/drawing/2014/main" id="{FE4F5125-DFDC-835B-37D5-05EF90514F85}"/>
              </a:ext>
            </a:extLst>
          </p:cNvPr>
          <p:cNvSpPr>
            <a:spLocks noGrp="1"/>
          </p:cNvSpPr>
          <p:nvPr>
            <p:ph idx="1"/>
          </p:nvPr>
        </p:nvSpPr>
        <p:spPr>
          <a:xfrm>
            <a:off x="6965372" y="2697768"/>
            <a:ext cx="4488873" cy="3541714"/>
          </a:xfrm>
        </p:spPr>
        <p:txBody>
          <a:bodyPr>
            <a:normAutofit fontScale="92500" lnSpcReduction="10000"/>
          </a:bodyPr>
          <a:lstStyle/>
          <a:p>
            <a:r>
              <a:rPr lang="fr-FR" dirty="0">
                <a:solidFill>
                  <a:srgbClr val="222222"/>
                </a:solidFill>
                <a:effectLst/>
                <a:latin typeface="Arial" panose="020B0604020202020204" pitchFamily="34" charset="0"/>
              </a:rPr>
              <a:t>La carte mère est un matériel informatique (composé de circuits imprimés et de ports de connexion) servant à interconnecter toutes les composantes d’un micro-ordinateur. On peut ainsi l'assimiler à son </a:t>
            </a:r>
            <a:r>
              <a:rPr lang="fr-FR" strike="noStrike" dirty="0">
                <a:solidFill>
                  <a:srgbClr val="222222"/>
                </a:solidFill>
                <a:effectLst/>
                <a:latin typeface="Arial" panose="020B0604020202020204" pitchFamily="34" charset="0"/>
              </a:rPr>
              <a:t>système nerveux</a:t>
            </a:r>
            <a:r>
              <a:rPr lang="fr-FR" dirty="0">
                <a:solidFill>
                  <a:srgbClr val="222222"/>
                </a:solidFill>
                <a:effectLst/>
                <a:latin typeface="Arial" panose="020B0604020202020204" pitchFamily="34" charset="0"/>
              </a:rPr>
              <a:t>.</a:t>
            </a:r>
            <a:endParaRPr lang="fr-FR" dirty="0"/>
          </a:p>
        </p:txBody>
      </p:sp>
      <p:pic>
        <p:nvPicPr>
          <p:cNvPr id="5" name="Image 4">
            <a:extLst>
              <a:ext uri="{FF2B5EF4-FFF2-40B4-BE49-F238E27FC236}">
                <a16:creationId xmlns:a16="http://schemas.microsoft.com/office/drawing/2014/main" id="{009E5CDC-29C5-9282-031E-7C11D00C4AA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1845" y="371430"/>
            <a:ext cx="3194340" cy="1972746"/>
          </a:xfrm>
          <a:prstGeom prst="rect">
            <a:avLst/>
          </a:prstGeom>
          <a:noFill/>
          <a:ln>
            <a:noFill/>
          </a:ln>
        </p:spPr>
      </p:pic>
      <p:pic>
        <p:nvPicPr>
          <p:cNvPr id="8194" name="Picture 2" descr="Généralité sur les cartes mères - Trucs et astuces informatique">
            <a:extLst>
              <a:ext uri="{FF2B5EF4-FFF2-40B4-BE49-F238E27FC236}">
                <a16:creationId xmlns:a16="http://schemas.microsoft.com/office/drawing/2014/main" id="{1E1C883F-5406-4402-8A5C-B9E8ABDAF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09" y="1984664"/>
            <a:ext cx="6095002" cy="4254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285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447761-6A95-9651-7AAE-2E0BFD5A782C}"/>
              </a:ext>
            </a:extLst>
          </p:cNvPr>
          <p:cNvSpPr>
            <a:spLocks noGrp="1"/>
          </p:cNvSpPr>
          <p:nvPr>
            <p:ph type="title"/>
          </p:nvPr>
        </p:nvSpPr>
        <p:spPr/>
        <p:txBody>
          <a:bodyPr/>
          <a:lstStyle/>
          <a:p>
            <a:r>
              <a:rPr lang="fr-FR" dirty="0"/>
              <a:t>Une carte graphique</a:t>
            </a:r>
          </a:p>
        </p:txBody>
      </p:sp>
      <p:pic>
        <p:nvPicPr>
          <p:cNvPr id="6" name="Espace réservé du contenu 5" descr="Une image contenant fan, Ventilateur mécanique, Ventilation d’ordinateur">
            <a:extLst>
              <a:ext uri="{FF2B5EF4-FFF2-40B4-BE49-F238E27FC236}">
                <a16:creationId xmlns:a16="http://schemas.microsoft.com/office/drawing/2014/main" id="{39C4758A-76D4-E790-957D-2C64181A7EA4}"/>
              </a:ext>
            </a:extLst>
          </p:cNvPr>
          <p:cNvPicPr>
            <a:picLocks noGrp="1" noChangeAspect="1"/>
          </p:cNvPicPr>
          <p:nvPr>
            <p:ph idx="1"/>
          </p:nvPr>
        </p:nvPicPr>
        <p:blipFill>
          <a:blip r:embed="rId2"/>
          <a:stretch>
            <a:fillRect/>
          </a:stretch>
        </p:blipFill>
        <p:spPr>
          <a:xfrm>
            <a:off x="3779895" y="1790487"/>
            <a:ext cx="2964873" cy="1979053"/>
          </a:xfrm>
        </p:spPr>
      </p:pic>
      <p:pic>
        <p:nvPicPr>
          <p:cNvPr id="4" name="Image 3">
            <a:extLst>
              <a:ext uri="{FF2B5EF4-FFF2-40B4-BE49-F238E27FC236}">
                <a16:creationId xmlns:a16="http://schemas.microsoft.com/office/drawing/2014/main" id="{0D4A2D59-B7D3-219A-8BAF-DE4FBD635BF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122" y="1716819"/>
            <a:ext cx="3224270" cy="2129990"/>
          </a:xfrm>
          <a:prstGeom prst="rect">
            <a:avLst/>
          </a:prstGeom>
          <a:noFill/>
          <a:ln>
            <a:noFill/>
          </a:ln>
        </p:spPr>
      </p:pic>
      <p:pic>
        <p:nvPicPr>
          <p:cNvPr id="8" name="Image 7" descr="Une image contenant Appareils électroniques, Composant électronique, Composant de circuit, circuit">
            <a:extLst>
              <a:ext uri="{FF2B5EF4-FFF2-40B4-BE49-F238E27FC236}">
                <a16:creationId xmlns:a16="http://schemas.microsoft.com/office/drawing/2014/main" id="{7ED0D40F-90B7-3FF3-E4A4-F730638443AC}"/>
              </a:ext>
            </a:extLst>
          </p:cNvPr>
          <p:cNvPicPr>
            <a:picLocks noChangeAspect="1"/>
          </p:cNvPicPr>
          <p:nvPr/>
        </p:nvPicPr>
        <p:blipFill>
          <a:blip r:embed="rId4"/>
          <a:stretch>
            <a:fillRect/>
          </a:stretch>
        </p:blipFill>
        <p:spPr>
          <a:xfrm>
            <a:off x="1731818" y="4075485"/>
            <a:ext cx="4096155" cy="2346473"/>
          </a:xfrm>
          <a:prstGeom prst="rect">
            <a:avLst/>
          </a:prstGeom>
        </p:spPr>
      </p:pic>
      <p:sp>
        <p:nvSpPr>
          <p:cNvPr id="9" name="ZoneTexte 8">
            <a:extLst>
              <a:ext uri="{FF2B5EF4-FFF2-40B4-BE49-F238E27FC236}">
                <a16:creationId xmlns:a16="http://schemas.microsoft.com/office/drawing/2014/main" id="{BDDA360F-0BC0-4DD6-38D4-8C8DBC4C0413}"/>
              </a:ext>
            </a:extLst>
          </p:cNvPr>
          <p:cNvSpPr txBox="1"/>
          <p:nvPr/>
        </p:nvSpPr>
        <p:spPr>
          <a:xfrm>
            <a:off x="6910271" y="1647682"/>
            <a:ext cx="4921511" cy="4093428"/>
          </a:xfrm>
          <a:prstGeom prst="rect">
            <a:avLst/>
          </a:prstGeom>
          <a:noFill/>
        </p:spPr>
        <p:txBody>
          <a:bodyPr wrap="square" rtlCol="0">
            <a:spAutoFit/>
          </a:bodyPr>
          <a:lstStyle/>
          <a:p>
            <a:r>
              <a:rPr lang="fr-FR" sz="2000" dirty="0">
                <a:solidFill>
                  <a:srgbClr val="222222"/>
                </a:solidFill>
                <a:effectLst/>
                <a:latin typeface="Arial" panose="020B0604020202020204" pitchFamily="34" charset="0"/>
              </a:rPr>
              <a:t>Une carte graphique ou carte vidéo (anciennement par abus de langage une carte VGA), ou encore un adaptateur graphique, est une carte d’extension d’ordinateur dont le rôle est de produire une image affichable sur un </a:t>
            </a:r>
            <a:r>
              <a:rPr lang="fr-FR" sz="2000" strike="noStrike" dirty="0">
                <a:solidFill>
                  <a:srgbClr val="222222"/>
                </a:solidFill>
                <a:effectLst/>
                <a:latin typeface="Arial" panose="020B0604020202020204" pitchFamily="34" charset="0"/>
              </a:rPr>
              <a:t>écran</a:t>
            </a:r>
            <a:r>
              <a:rPr lang="fr-FR" sz="2000" dirty="0">
                <a:solidFill>
                  <a:srgbClr val="222222"/>
                </a:solidFill>
                <a:effectLst/>
                <a:latin typeface="Arial" panose="020B0604020202020204" pitchFamily="34" charset="0"/>
              </a:rPr>
              <a:t>. La carte graphique envoie les images qu’elle possède dans sa </a:t>
            </a:r>
            <a:r>
              <a:rPr lang="fr-FR" sz="2000" strike="noStrike" dirty="0">
                <a:solidFill>
                  <a:srgbClr val="222222"/>
                </a:solidFill>
                <a:effectLst/>
                <a:latin typeface="Arial" panose="020B0604020202020204" pitchFamily="34" charset="0"/>
              </a:rPr>
              <a:t>mémoire</a:t>
            </a:r>
            <a:r>
              <a:rPr lang="fr-FR" sz="2000" dirty="0">
                <a:solidFill>
                  <a:srgbClr val="222222"/>
                </a:solidFill>
                <a:effectLst/>
                <a:latin typeface="Arial" panose="020B0604020202020204" pitchFamily="34" charset="0"/>
              </a:rPr>
              <a:t> à l’écran à une </a:t>
            </a:r>
            <a:r>
              <a:rPr lang="fr-FR" sz="2000" strike="noStrike" dirty="0">
                <a:solidFill>
                  <a:srgbClr val="222222"/>
                </a:solidFill>
                <a:effectLst/>
                <a:latin typeface="Arial" panose="020B0604020202020204" pitchFamily="34" charset="0"/>
              </a:rPr>
              <a:t>fréquence</a:t>
            </a:r>
            <a:r>
              <a:rPr lang="fr-FR" sz="2000" dirty="0">
                <a:solidFill>
                  <a:srgbClr val="222222"/>
                </a:solidFill>
                <a:effectLst/>
                <a:latin typeface="Arial" panose="020B0604020202020204" pitchFamily="34" charset="0"/>
              </a:rPr>
              <a:t> et dans un format qui dépendent d’une part de l’écran branché et du port sur lequel il est branché (grâce au Plug and Play) et de sa configuration </a:t>
            </a:r>
            <a:r>
              <a:rPr lang="fr-FR" sz="2000" strike="noStrike" dirty="0">
                <a:solidFill>
                  <a:srgbClr val="222222"/>
                </a:solidFill>
                <a:effectLst/>
                <a:latin typeface="Arial" panose="020B0604020202020204" pitchFamily="34" charset="0"/>
              </a:rPr>
              <a:t>interne</a:t>
            </a:r>
            <a:r>
              <a:rPr lang="fr-FR" sz="2000" dirty="0">
                <a:solidFill>
                  <a:srgbClr val="222222"/>
                </a:solidFill>
                <a:effectLst/>
                <a:latin typeface="Arial" panose="020B0604020202020204" pitchFamily="34" charset="0"/>
              </a:rPr>
              <a:t> d’autre part.</a:t>
            </a:r>
            <a:endParaRPr lang="fr-FR" sz="2000" dirty="0"/>
          </a:p>
        </p:txBody>
      </p:sp>
    </p:spTree>
    <p:extLst>
      <p:ext uri="{BB962C8B-B14F-4D97-AF65-F5344CB8AC3E}">
        <p14:creationId xmlns:p14="http://schemas.microsoft.com/office/powerpoint/2010/main" val="331978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0F33B1-0BE6-C252-E5A5-02E57B7FCFC2}"/>
              </a:ext>
            </a:extLst>
          </p:cNvPr>
          <p:cNvSpPr>
            <a:spLocks noGrp="1"/>
          </p:cNvSpPr>
          <p:nvPr>
            <p:ph type="title"/>
          </p:nvPr>
        </p:nvSpPr>
        <p:spPr/>
        <p:txBody>
          <a:bodyPr/>
          <a:lstStyle/>
          <a:p>
            <a:r>
              <a:rPr lang="fr-FR" dirty="0"/>
              <a:t>Mémoire vive RAM</a:t>
            </a:r>
          </a:p>
        </p:txBody>
      </p:sp>
      <p:sp>
        <p:nvSpPr>
          <p:cNvPr id="3" name="Espace réservé du contenu 2">
            <a:extLst>
              <a:ext uri="{FF2B5EF4-FFF2-40B4-BE49-F238E27FC236}">
                <a16:creationId xmlns:a16="http://schemas.microsoft.com/office/drawing/2014/main" id="{A3BB59A9-D98A-93D1-A429-53FA3B48DA90}"/>
              </a:ext>
            </a:extLst>
          </p:cNvPr>
          <p:cNvSpPr>
            <a:spLocks noGrp="1"/>
          </p:cNvSpPr>
          <p:nvPr>
            <p:ph idx="1"/>
          </p:nvPr>
        </p:nvSpPr>
        <p:spPr>
          <a:xfrm>
            <a:off x="5594555" y="3134389"/>
            <a:ext cx="5452856" cy="3630203"/>
          </a:xfrm>
        </p:spPr>
        <p:txBody>
          <a:bodyPr>
            <a:normAutofit fontScale="62500" lnSpcReduction="20000"/>
          </a:bodyPr>
          <a:lstStyle/>
          <a:p>
            <a:pPr marL="0" indent="0" algn="just">
              <a:buNone/>
            </a:pPr>
            <a:r>
              <a:rPr lang="fr-FR" b="0" i="0" dirty="0">
                <a:solidFill>
                  <a:srgbClr val="222222"/>
                </a:solidFill>
                <a:effectLst/>
                <a:latin typeface="Arial" panose="020B0604020202020204" pitchFamily="34" charset="0"/>
              </a:rPr>
              <a:t>La </a:t>
            </a:r>
            <a:r>
              <a:rPr lang="fr-FR" b="1" i="0" dirty="0">
                <a:solidFill>
                  <a:srgbClr val="222222"/>
                </a:solidFill>
                <a:effectLst/>
                <a:latin typeface="Arial" panose="020B0604020202020204" pitchFamily="34" charset="0"/>
              </a:rPr>
              <a:t>mémoire vive</a:t>
            </a:r>
            <a:r>
              <a:rPr lang="fr-FR" b="0" i="0" dirty="0">
                <a:solidFill>
                  <a:srgbClr val="222222"/>
                </a:solidFill>
                <a:effectLst/>
                <a:latin typeface="Arial" panose="020B0604020202020204" pitchFamily="34" charset="0"/>
              </a:rPr>
              <a:t>, </a:t>
            </a:r>
            <a:r>
              <a:rPr lang="fr-FR" b="1" i="0" dirty="0">
                <a:solidFill>
                  <a:srgbClr val="222222"/>
                </a:solidFill>
                <a:effectLst/>
                <a:latin typeface="Arial" panose="020B0604020202020204" pitchFamily="34" charset="0"/>
              </a:rPr>
              <a:t>mémoire système</a:t>
            </a:r>
            <a:r>
              <a:rPr lang="fr-FR" b="0" i="0" dirty="0">
                <a:solidFill>
                  <a:srgbClr val="222222"/>
                </a:solidFill>
                <a:effectLst/>
                <a:latin typeface="Arial" panose="020B0604020202020204" pitchFamily="34" charset="0"/>
              </a:rPr>
              <a:t> ou </a:t>
            </a:r>
            <a:r>
              <a:rPr lang="fr-FR" b="1" i="0" dirty="0">
                <a:solidFill>
                  <a:srgbClr val="222222"/>
                </a:solidFill>
                <a:effectLst/>
                <a:latin typeface="Arial" panose="020B0604020202020204" pitchFamily="34" charset="0"/>
              </a:rPr>
              <a:t>mémoire volatile</a:t>
            </a:r>
            <a:r>
              <a:rPr lang="fr-FR" b="0" i="0" dirty="0">
                <a:solidFill>
                  <a:srgbClr val="222222"/>
                </a:solidFill>
                <a:effectLst/>
                <a:latin typeface="Arial" panose="020B0604020202020204" pitchFamily="34" charset="0"/>
              </a:rPr>
              <a:t>, aussi appelée </a:t>
            </a:r>
            <a:r>
              <a:rPr lang="fr-FR" b="1" i="0" dirty="0">
                <a:solidFill>
                  <a:srgbClr val="222222"/>
                </a:solidFill>
                <a:effectLst/>
                <a:latin typeface="Arial" panose="020B0604020202020204" pitchFamily="34" charset="0"/>
              </a:rPr>
              <a:t>RAM</a:t>
            </a:r>
            <a:r>
              <a:rPr lang="fr-FR" b="0" i="0" dirty="0">
                <a:solidFill>
                  <a:srgbClr val="222222"/>
                </a:solidFill>
                <a:effectLst/>
                <a:latin typeface="Arial" panose="020B0604020202020204" pitchFamily="34" charset="0"/>
              </a:rPr>
              <a:t> de l'anglais </a:t>
            </a:r>
            <a:r>
              <a:rPr lang="fr-FR" b="0" i="1" dirty="0" err="1">
                <a:solidFill>
                  <a:srgbClr val="222222"/>
                </a:solidFill>
                <a:effectLst/>
                <a:latin typeface="Arial" panose="020B0604020202020204" pitchFamily="34" charset="0"/>
              </a:rPr>
              <a:t>Random</a:t>
            </a:r>
            <a:r>
              <a:rPr lang="fr-FR" b="0" i="1" dirty="0">
                <a:solidFill>
                  <a:srgbClr val="222222"/>
                </a:solidFill>
                <a:effectLst/>
                <a:latin typeface="Arial" panose="020B0604020202020204" pitchFamily="34" charset="0"/>
              </a:rPr>
              <a:t> Access Memory</a:t>
            </a:r>
            <a:r>
              <a:rPr lang="fr-FR" b="0" i="0" dirty="0">
                <a:solidFill>
                  <a:srgbClr val="222222"/>
                </a:solidFill>
                <a:effectLst/>
                <a:latin typeface="Arial" panose="020B0604020202020204" pitchFamily="34" charset="0"/>
              </a:rPr>
              <a:t> </a:t>
            </a:r>
            <a:r>
              <a:rPr lang="fr-FR" b="0" i="1" dirty="0">
                <a:solidFill>
                  <a:srgbClr val="222222"/>
                </a:solidFill>
                <a:effectLst/>
                <a:latin typeface="Arial" panose="020B0604020202020204" pitchFamily="34" charset="0"/>
              </a:rPr>
              <a:t>(que l'on traduit en français par '</a:t>
            </a:r>
            <a:r>
              <a:rPr lang="fr-FR" b="1" i="1" dirty="0">
                <a:solidFill>
                  <a:srgbClr val="222222"/>
                </a:solidFill>
                <a:effectLst/>
                <a:latin typeface="Arial" panose="020B0604020202020204" pitchFamily="34" charset="0"/>
              </a:rPr>
              <a:t>mémoire à accès aléatoire'</a:t>
            </a:r>
            <a:r>
              <a:rPr lang="fr-FR" b="0" i="1" dirty="0">
                <a:solidFill>
                  <a:srgbClr val="222222"/>
                </a:solidFill>
                <a:effectLst/>
                <a:latin typeface="Arial" panose="020B0604020202020204" pitchFamily="34" charset="0"/>
              </a:rPr>
              <a:t>)</a:t>
            </a:r>
            <a:r>
              <a:rPr lang="fr-FR" b="0" i="0" dirty="0">
                <a:solidFill>
                  <a:srgbClr val="222222"/>
                </a:solidFill>
                <a:effectLst/>
                <a:latin typeface="Arial" panose="020B0604020202020204" pitchFamily="34" charset="0"/>
              </a:rPr>
              <a:t>, est la </a:t>
            </a:r>
            <a:r>
              <a:rPr lang="fr-FR" b="0" i="0" u="none" strike="noStrike" dirty="0">
                <a:solidFill>
                  <a:srgbClr val="222222"/>
                </a:solidFill>
                <a:effectLst/>
                <a:latin typeface="Arial" panose="020B0604020202020204" pitchFamily="34" charset="0"/>
              </a:rPr>
              <a:t>mémoire informatique</a:t>
            </a:r>
            <a:r>
              <a:rPr lang="fr-FR" b="0" i="0" dirty="0">
                <a:solidFill>
                  <a:srgbClr val="222222"/>
                </a:solidFill>
                <a:effectLst/>
                <a:latin typeface="Arial" panose="020B0604020202020204" pitchFamily="34" charset="0"/>
              </a:rPr>
              <a:t> dans laquelle un ordinateur place les données lors de leur traitement. Les caractéristiques de cette mémoire sont :</a:t>
            </a:r>
          </a:p>
          <a:p>
            <a:pPr algn="just">
              <a:buFont typeface="Arial" panose="020B0604020202020204" pitchFamily="34" charset="0"/>
              <a:buChar char="•"/>
            </a:pPr>
            <a:r>
              <a:rPr lang="fr-FR" b="0" i="0" dirty="0">
                <a:solidFill>
                  <a:srgbClr val="222222"/>
                </a:solidFill>
                <a:effectLst/>
                <a:latin typeface="Arial" panose="020B0604020202020204" pitchFamily="34" charset="0"/>
              </a:rPr>
              <a:t>sa rapidité d'accès (cette rapidité est essentielle pour fournir rapidement les données au processeur) ;</a:t>
            </a:r>
          </a:p>
          <a:p>
            <a:pPr algn="just">
              <a:buFont typeface="Arial" panose="020B0604020202020204" pitchFamily="34" charset="0"/>
              <a:buChar char="•"/>
            </a:pPr>
            <a:r>
              <a:rPr lang="fr-FR" b="0" i="0" dirty="0">
                <a:solidFill>
                  <a:srgbClr val="222222"/>
                </a:solidFill>
                <a:effectLst/>
                <a:latin typeface="Arial" panose="020B0604020202020204" pitchFamily="34" charset="0"/>
              </a:rPr>
              <a:t>sa </a:t>
            </a:r>
            <a:r>
              <a:rPr lang="fr-FR" b="0" i="0" u="none" strike="noStrike" dirty="0">
                <a:solidFill>
                  <a:srgbClr val="222222"/>
                </a:solidFill>
                <a:effectLst/>
                <a:latin typeface="Arial" panose="020B0604020202020204" pitchFamily="34" charset="0"/>
              </a:rPr>
              <a:t>volatilité</a:t>
            </a:r>
            <a:r>
              <a:rPr lang="fr-FR" b="0" i="0" dirty="0">
                <a:solidFill>
                  <a:srgbClr val="222222"/>
                </a:solidFill>
                <a:effectLst/>
                <a:latin typeface="Arial" panose="020B0604020202020204" pitchFamily="34" charset="0"/>
              </a:rPr>
              <a:t> (cette volatilité implique que les données sont perdues dès que l'ordinateur cesse d'être alimenté en électricité).</a:t>
            </a:r>
          </a:p>
          <a:p>
            <a:endParaRPr lang="fr-FR" dirty="0"/>
          </a:p>
        </p:txBody>
      </p:sp>
      <p:pic>
        <p:nvPicPr>
          <p:cNvPr id="5" name="Image 4">
            <a:extLst>
              <a:ext uri="{FF2B5EF4-FFF2-40B4-BE49-F238E27FC236}">
                <a16:creationId xmlns:a16="http://schemas.microsoft.com/office/drawing/2014/main" id="{80A6C581-92AD-7A56-6F56-B0370AD7AE0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120" y="2097088"/>
            <a:ext cx="4143085" cy="3107314"/>
          </a:xfrm>
          <a:prstGeom prst="rect">
            <a:avLst/>
          </a:prstGeom>
          <a:noFill/>
          <a:ln>
            <a:noFill/>
          </a:ln>
        </p:spPr>
      </p:pic>
      <p:pic>
        <p:nvPicPr>
          <p:cNvPr id="4" name="Image 3" descr="Une image contenant Composant électronique, Composant de circuit, Composant de circuit passif, Composant d’ordinateur">
            <a:extLst>
              <a:ext uri="{FF2B5EF4-FFF2-40B4-BE49-F238E27FC236}">
                <a16:creationId xmlns:a16="http://schemas.microsoft.com/office/drawing/2014/main" id="{56599DA9-7D89-910C-F224-062A59C76D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3253" y="1568407"/>
            <a:ext cx="3295460" cy="1209762"/>
          </a:xfrm>
          <a:prstGeom prst="rect">
            <a:avLst/>
          </a:prstGeom>
        </p:spPr>
      </p:pic>
    </p:spTree>
    <p:extLst>
      <p:ext uri="{BB962C8B-B14F-4D97-AF65-F5344CB8AC3E}">
        <p14:creationId xmlns:p14="http://schemas.microsoft.com/office/powerpoint/2010/main" val="3543034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AB8EC6-D11F-11D7-A83B-98A6CA61F9AF}"/>
              </a:ext>
            </a:extLst>
          </p:cNvPr>
          <p:cNvSpPr>
            <a:spLocks noGrp="1"/>
          </p:cNvSpPr>
          <p:nvPr>
            <p:ph type="title"/>
          </p:nvPr>
        </p:nvSpPr>
        <p:spPr/>
        <p:txBody>
          <a:bodyPr/>
          <a:lstStyle/>
          <a:p>
            <a:r>
              <a:rPr lang="fr-FR" dirty="0"/>
              <a:t>Le Ventilateur</a:t>
            </a:r>
          </a:p>
        </p:txBody>
      </p:sp>
      <p:sp>
        <p:nvSpPr>
          <p:cNvPr id="3" name="Espace réservé du contenu 2">
            <a:extLst>
              <a:ext uri="{FF2B5EF4-FFF2-40B4-BE49-F238E27FC236}">
                <a16:creationId xmlns:a16="http://schemas.microsoft.com/office/drawing/2014/main" id="{2FAAC6A0-2B4C-F61F-4992-5CB4734A38D2}"/>
              </a:ext>
            </a:extLst>
          </p:cNvPr>
          <p:cNvSpPr>
            <a:spLocks noGrp="1"/>
          </p:cNvSpPr>
          <p:nvPr>
            <p:ph idx="1"/>
          </p:nvPr>
        </p:nvSpPr>
        <p:spPr>
          <a:xfrm>
            <a:off x="6413815" y="1661653"/>
            <a:ext cx="5345566" cy="3677264"/>
          </a:xfrm>
        </p:spPr>
        <p:txBody>
          <a:bodyPr>
            <a:normAutofit fontScale="47500" lnSpcReduction="20000"/>
          </a:bodyPr>
          <a:lstStyle/>
          <a:p>
            <a:pPr algn="just"/>
            <a:r>
              <a:rPr lang="fr-FR" sz="2500" b="0" i="0" dirty="0">
                <a:solidFill>
                  <a:srgbClr val="222222"/>
                </a:solidFill>
                <a:effectLst/>
                <a:latin typeface="Arial" panose="020B0604020202020204" pitchFamily="34" charset="0"/>
              </a:rPr>
              <a:t>La majorité des composants d'un ordinateur chauffent, allant d'une très faible production de chaleur pour les lecteurs optiques, à une production beaucoup plus importante pour le microprocesseur par exemple. Un échauffement normal est sans danger, en revanche un échauffement élevé de ces composants peut entraîner des dysfonctionnements (erreurs de calculs, bugs, redémarrages intempestifs, etc.), pouvant parfois aller jusqu’à leur détérioration.</a:t>
            </a:r>
            <a:br>
              <a:rPr lang="fr-FR" sz="2500" b="0" i="0" dirty="0">
                <a:solidFill>
                  <a:srgbClr val="222222"/>
                </a:solidFill>
                <a:effectLst/>
                <a:latin typeface="Arial" panose="020B0604020202020204" pitchFamily="34" charset="0"/>
              </a:rPr>
            </a:br>
            <a:r>
              <a:rPr lang="fr-FR" sz="2500" b="0" i="0" dirty="0">
                <a:solidFill>
                  <a:srgbClr val="222222"/>
                </a:solidFill>
                <a:effectLst/>
                <a:latin typeface="Arial" panose="020B0604020202020204" pitchFamily="34" charset="0"/>
              </a:rPr>
              <a:t>À l'heure actuelle, la majorité des composants exposés à de fortes températures sont dotés de sondes et de sécurités qui les protègent.</a:t>
            </a:r>
          </a:p>
          <a:p>
            <a:pPr algn="just"/>
            <a:r>
              <a:rPr lang="fr-FR" sz="2500" b="0" i="0" dirty="0">
                <a:solidFill>
                  <a:srgbClr val="222222"/>
                </a:solidFill>
                <a:effectLst/>
                <a:latin typeface="Arial" panose="020B0604020202020204" pitchFamily="34" charset="0"/>
              </a:rPr>
              <a:t>Les circuits intégrés sont les composants électroniques qui chauffent le plus, ils sont situés sur la </a:t>
            </a:r>
            <a:r>
              <a:rPr lang="fr-FR" sz="2500" b="0" i="0" u="none" strike="noStrike" dirty="0">
                <a:solidFill>
                  <a:srgbClr val="222222"/>
                </a:solidFill>
                <a:effectLst/>
                <a:latin typeface="Arial" panose="020B0604020202020204" pitchFamily="34" charset="0"/>
              </a:rPr>
              <a:t>carte mère</a:t>
            </a:r>
            <a:r>
              <a:rPr lang="fr-FR" sz="2500" b="0" i="0" dirty="0">
                <a:solidFill>
                  <a:srgbClr val="222222"/>
                </a:solidFill>
                <a:effectLst/>
                <a:latin typeface="Arial" panose="020B0604020202020204" pitchFamily="34" charset="0"/>
              </a:rPr>
              <a:t> et sur la </a:t>
            </a:r>
            <a:r>
              <a:rPr lang="fr-FR" sz="2500" b="0" i="0" u="none" strike="noStrike" dirty="0">
                <a:solidFill>
                  <a:srgbClr val="222222"/>
                </a:solidFill>
                <a:effectLst/>
                <a:latin typeface="Arial" panose="020B0604020202020204" pitchFamily="34" charset="0"/>
              </a:rPr>
              <a:t>carte graphique</a:t>
            </a:r>
            <a:r>
              <a:rPr lang="fr-FR" sz="2500" b="0" i="0" dirty="0">
                <a:solidFill>
                  <a:srgbClr val="222222"/>
                </a:solidFill>
                <a:effectLst/>
                <a:latin typeface="Arial" panose="020B0604020202020204" pitchFamily="34" charset="0"/>
              </a:rPr>
              <a:t> entre autres. La plupart du </a:t>
            </a:r>
            <a:r>
              <a:rPr lang="fr-FR" sz="2500" b="0" i="0" u="none" strike="noStrike" dirty="0">
                <a:solidFill>
                  <a:srgbClr val="222222"/>
                </a:solidFill>
                <a:effectLst/>
                <a:latin typeface="Arial" panose="020B0604020202020204" pitchFamily="34" charset="0"/>
              </a:rPr>
              <a:t>temps</a:t>
            </a:r>
            <a:r>
              <a:rPr lang="fr-FR" sz="2500" b="0" i="0" dirty="0">
                <a:solidFill>
                  <a:srgbClr val="222222"/>
                </a:solidFill>
                <a:effectLst/>
                <a:latin typeface="Arial" panose="020B0604020202020204" pitchFamily="34" charset="0"/>
              </a:rPr>
              <a:t>, le simple contact de la </a:t>
            </a:r>
            <a:r>
              <a:rPr lang="fr-FR" sz="2500" b="0" i="0" u="none" strike="noStrike" dirty="0">
                <a:solidFill>
                  <a:srgbClr val="222222"/>
                </a:solidFill>
                <a:effectLst/>
                <a:latin typeface="Arial" panose="020B0604020202020204" pitchFamily="34" charset="0"/>
              </a:rPr>
              <a:t>surface</a:t>
            </a:r>
            <a:r>
              <a:rPr lang="fr-FR" sz="2500" b="0" i="0" dirty="0">
                <a:solidFill>
                  <a:srgbClr val="222222"/>
                </a:solidFill>
                <a:effectLst/>
                <a:latin typeface="Arial" panose="020B0604020202020204" pitchFamily="34" charset="0"/>
              </a:rPr>
              <a:t> du </a:t>
            </a:r>
            <a:r>
              <a:rPr lang="fr-FR" sz="2500" b="0" i="0" u="none" strike="noStrike" dirty="0">
                <a:solidFill>
                  <a:srgbClr val="222222"/>
                </a:solidFill>
                <a:effectLst/>
                <a:latin typeface="Arial" panose="020B0604020202020204" pitchFamily="34" charset="0"/>
              </a:rPr>
              <a:t>circuit intégré</a:t>
            </a:r>
            <a:r>
              <a:rPr lang="fr-FR" sz="2500" b="0" i="0" dirty="0">
                <a:solidFill>
                  <a:srgbClr val="222222"/>
                </a:solidFill>
                <a:effectLst/>
                <a:latin typeface="Arial" panose="020B0604020202020204" pitchFamily="34" charset="0"/>
              </a:rPr>
              <a:t> avec l'</a:t>
            </a:r>
            <a:r>
              <a:rPr lang="fr-FR" sz="2500" b="0" i="0" u="none" strike="noStrike" dirty="0">
                <a:solidFill>
                  <a:srgbClr val="222222"/>
                </a:solidFill>
                <a:effectLst/>
                <a:latin typeface="Arial" panose="020B0604020202020204" pitchFamily="34" charset="0"/>
              </a:rPr>
              <a:t>air</a:t>
            </a:r>
            <a:r>
              <a:rPr lang="fr-FR" sz="2500" b="0" i="0" dirty="0">
                <a:solidFill>
                  <a:srgbClr val="222222"/>
                </a:solidFill>
                <a:effectLst/>
                <a:latin typeface="Arial" panose="020B0604020202020204" pitchFamily="34" charset="0"/>
              </a:rPr>
              <a:t> ambiant permet d'assurer son refroidissement, mais certains de ces circuits chauffent trop pour que le contact avec l'air ambiant suffise. Les processeurs, par exemple, sont composés de millions de transistors qui, lors de leur fonctionnement, dégagent beaucoup de chaleur ; il est alors nécessaire de leur adjoindre un dispositif de refroidissement afin de pouvoir réduire leur </a:t>
            </a:r>
            <a:r>
              <a:rPr lang="fr-FR" sz="2500" b="0" i="0" u="none" strike="noStrike" dirty="0">
                <a:solidFill>
                  <a:srgbClr val="222222"/>
                </a:solidFill>
                <a:effectLst/>
                <a:latin typeface="Arial" panose="020B0604020202020204" pitchFamily="34" charset="0"/>
              </a:rPr>
              <a:t>température</a:t>
            </a:r>
            <a:r>
              <a:rPr lang="fr-FR" sz="2500" b="0" i="0" dirty="0">
                <a:solidFill>
                  <a:srgbClr val="222222"/>
                </a:solidFill>
                <a:effectLst/>
                <a:latin typeface="Arial" panose="020B0604020202020204" pitchFamily="34" charset="0"/>
              </a:rPr>
              <a:t>.</a:t>
            </a:r>
          </a:p>
          <a:p>
            <a:pPr marL="0" indent="0">
              <a:buNone/>
            </a:pPr>
            <a:endParaRPr lang="fr-FR" dirty="0"/>
          </a:p>
        </p:txBody>
      </p:sp>
      <p:pic>
        <p:nvPicPr>
          <p:cNvPr id="4" name="Image 3">
            <a:extLst>
              <a:ext uri="{FF2B5EF4-FFF2-40B4-BE49-F238E27FC236}">
                <a16:creationId xmlns:a16="http://schemas.microsoft.com/office/drawing/2014/main" id="{C3088756-259B-5E63-81D4-E25C992D47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36320" y="1963881"/>
            <a:ext cx="2413462" cy="2262621"/>
          </a:xfrm>
          <a:prstGeom prst="rect">
            <a:avLst/>
          </a:prstGeom>
          <a:noFill/>
          <a:ln>
            <a:noFill/>
          </a:ln>
        </p:spPr>
      </p:pic>
      <p:pic>
        <p:nvPicPr>
          <p:cNvPr id="5" name="Image 4">
            <a:extLst>
              <a:ext uri="{FF2B5EF4-FFF2-40B4-BE49-F238E27FC236}">
                <a16:creationId xmlns:a16="http://schemas.microsoft.com/office/drawing/2014/main" id="{D6BFF5A2-C7A6-A92A-A0FA-E792AAAA0C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4875" y="1963881"/>
            <a:ext cx="2753847" cy="2262620"/>
          </a:xfrm>
          <a:prstGeom prst="rect">
            <a:avLst/>
          </a:prstGeom>
          <a:noFill/>
          <a:ln>
            <a:noFill/>
          </a:ln>
        </p:spPr>
      </p:pic>
      <p:pic>
        <p:nvPicPr>
          <p:cNvPr id="1026" name="Picture 2" descr="15,530 Photos de Ventilateur D Ordinateur - Photos de stock ...">
            <a:extLst>
              <a:ext uri="{FF2B5EF4-FFF2-40B4-BE49-F238E27FC236}">
                <a16:creationId xmlns:a16="http://schemas.microsoft.com/office/drawing/2014/main" id="{F0CEFAD4-4A1E-3909-6F0B-1E1BF4DFFE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9757" y="4362782"/>
            <a:ext cx="2930236" cy="1952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716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831BB3-314F-92C6-6CE6-649433EA6906}"/>
              </a:ext>
            </a:extLst>
          </p:cNvPr>
          <p:cNvSpPr>
            <a:spLocks noGrp="1"/>
          </p:cNvSpPr>
          <p:nvPr>
            <p:ph type="title"/>
          </p:nvPr>
        </p:nvSpPr>
        <p:spPr/>
        <p:txBody>
          <a:bodyPr/>
          <a:lstStyle/>
          <a:p>
            <a:r>
              <a:rPr lang="fr-FR" dirty="0"/>
              <a:t>Le disque dur</a:t>
            </a:r>
          </a:p>
        </p:txBody>
      </p:sp>
      <p:sp>
        <p:nvSpPr>
          <p:cNvPr id="3" name="Espace réservé du contenu 2">
            <a:extLst>
              <a:ext uri="{FF2B5EF4-FFF2-40B4-BE49-F238E27FC236}">
                <a16:creationId xmlns:a16="http://schemas.microsoft.com/office/drawing/2014/main" id="{C329C489-DA82-A45C-738A-DF83B2AD8EC8}"/>
              </a:ext>
            </a:extLst>
          </p:cNvPr>
          <p:cNvSpPr>
            <a:spLocks noGrp="1"/>
          </p:cNvSpPr>
          <p:nvPr>
            <p:ph idx="1"/>
          </p:nvPr>
        </p:nvSpPr>
        <p:spPr>
          <a:xfrm>
            <a:off x="6341806" y="2249487"/>
            <a:ext cx="4705605" cy="3541714"/>
          </a:xfrm>
        </p:spPr>
        <p:txBody>
          <a:bodyPr>
            <a:normAutofit fontScale="85000" lnSpcReduction="10000"/>
          </a:bodyPr>
          <a:lstStyle/>
          <a:p>
            <a:pPr marL="0" indent="0">
              <a:buNone/>
            </a:pPr>
            <a:r>
              <a:rPr lang="fr-FR" b="0" i="0" dirty="0">
                <a:solidFill>
                  <a:srgbClr val="222222"/>
                </a:solidFill>
                <a:effectLst/>
                <a:latin typeface="Arial" panose="020B0604020202020204" pitchFamily="34" charset="0"/>
              </a:rPr>
              <a:t>Un </a:t>
            </a:r>
            <a:r>
              <a:rPr lang="fr-FR" b="1" i="0" dirty="0">
                <a:solidFill>
                  <a:srgbClr val="222222"/>
                </a:solidFill>
                <a:effectLst/>
                <a:latin typeface="Arial" panose="020B0604020202020204" pitchFamily="34" charset="0"/>
              </a:rPr>
              <a:t>disque dur</a:t>
            </a:r>
            <a:r>
              <a:rPr lang="fr-FR" b="0" i="0" dirty="0">
                <a:solidFill>
                  <a:srgbClr val="222222"/>
                </a:solidFill>
                <a:effectLst/>
                <a:latin typeface="Arial" panose="020B0604020202020204" pitchFamily="34" charset="0"/>
              </a:rPr>
              <a:t> est une </a:t>
            </a:r>
            <a:r>
              <a:rPr lang="fr-FR" b="0" i="0" u="none" strike="noStrike" dirty="0">
                <a:solidFill>
                  <a:srgbClr val="222222"/>
                </a:solidFill>
                <a:effectLst/>
                <a:latin typeface="Arial" panose="020B0604020202020204" pitchFamily="34" charset="0"/>
              </a:rPr>
              <a:t>mémoire</a:t>
            </a:r>
            <a:r>
              <a:rPr lang="fr-FR" b="0" i="0" dirty="0">
                <a:solidFill>
                  <a:srgbClr val="222222"/>
                </a:solidFill>
                <a:effectLst/>
                <a:latin typeface="Arial" panose="020B0604020202020204" pitchFamily="34" charset="0"/>
              </a:rPr>
              <a:t> de </a:t>
            </a:r>
            <a:r>
              <a:rPr lang="fr-FR" b="0" i="0" u="none" strike="noStrike" dirty="0">
                <a:solidFill>
                  <a:srgbClr val="222222"/>
                </a:solidFill>
                <a:effectLst/>
                <a:latin typeface="Arial" panose="020B0604020202020204" pitchFamily="34" charset="0"/>
              </a:rPr>
              <a:t>masse</a:t>
            </a:r>
            <a:r>
              <a:rPr lang="fr-FR" b="0" i="0" dirty="0">
                <a:solidFill>
                  <a:srgbClr val="222222"/>
                </a:solidFill>
                <a:effectLst/>
                <a:latin typeface="Arial" panose="020B0604020202020204" pitchFamily="34" charset="0"/>
              </a:rPr>
              <a:t> magnétique ou numérique utilisée principalement dans les ordinateurs, mais également dans des baladeurs numériques, des caméscopes, des lecteurs/enregistreurs de </a:t>
            </a:r>
            <a:r>
              <a:rPr lang="fr-FR" b="0" i="0" u="none" strike="noStrike" dirty="0">
                <a:solidFill>
                  <a:srgbClr val="222222"/>
                </a:solidFill>
                <a:effectLst/>
                <a:latin typeface="Arial" panose="020B0604020202020204" pitchFamily="34" charset="0"/>
              </a:rPr>
              <a:t>DVD</a:t>
            </a:r>
            <a:r>
              <a:rPr lang="fr-FR" b="0" i="0" dirty="0">
                <a:solidFill>
                  <a:srgbClr val="222222"/>
                </a:solidFill>
                <a:effectLst/>
                <a:latin typeface="Arial" panose="020B0604020202020204" pitchFamily="34" charset="0"/>
              </a:rPr>
              <a:t> de salon, des consoles de jeux </a:t>
            </a:r>
            <a:r>
              <a:rPr lang="fr-FR" b="0" i="0" u="none" strike="noStrike" dirty="0">
                <a:solidFill>
                  <a:srgbClr val="222222"/>
                </a:solidFill>
                <a:effectLst/>
                <a:latin typeface="Arial" panose="020B0604020202020204" pitchFamily="34" charset="0"/>
              </a:rPr>
              <a:t>vidéo</a:t>
            </a:r>
            <a:r>
              <a:rPr lang="fr-FR" b="0" i="0" dirty="0">
                <a:solidFill>
                  <a:srgbClr val="222222"/>
                </a:solidFill>
                <a:effectLst/>
                <a:latin typeface="Arial" panose="020B0604020202020204" pitchFamily="34" charset="0"/>
              </a:rPr>
              <a:t>, des assistants numériques personnels et des téléphones mobiles.</a:t>
            </a:r>
            <a:endParaRPr lang="fr-FR" dirty="0"/>
          </a:p>
        </p:txBody>
      </p:sp>
      <p:pic>
        <p:nvPicPr>
          <p:cNvPr id="2050" name="Picture 2" descr="Les différences entre un disque dur HDD et SSD ? - Blog de ...">
            <a:extLst>
              <a:ext uri="{FF2B5EF4-FFF2-40B4-BE49-F238E27FC236}">
                <a16:creationId xmlns:a16="http://schemas.microsoft.com/office/drawing/2014/main" id="{123E834E-D8C8-BFB2-37A7-79B14B57B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88" y="3012610"/>
            <a:ext cx="4224770" cy="263917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64D015FC-3BAF-0ECC-B40A-305F1C7857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7372" y="1739539"/>
            <a:ext cx="2888991" cy="1799503"/>
          </a:xfrm>
          <a:prstGeom prst="rect">
            <a:avLst/>
          </a:prstGeom>
          <a:noFill/>
          <a:ln>
            <a:noFill/>
          </a:ln>
        </p:spPr>
      </p:pic>
    </p:spTree>
    <p:extLst>
      <p:ext uri="{BB962C8B-B14F-4D97-AF65-F5344CB8AC3E}">
        <p14:creationId xmlns:p14="http://schemas.microsoft.com/office/powerpoint/2010/main" val="935202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6E8638-4111-A686-3ACF-9362DA56F297}"/>
              </a:ext>
            </a:extLst>
          </p:cNvPr>
          <p:cNvSpPr>
            <a:spLocks noGrp="1"/>
          </p:cNvSpPr>
          <p:nvPr>
            <p:ph type="title"/>
          </p:nvPr>
        </p:nvSpPr>
        <p:spPr>
          <a:xfrm>
            <a:off x="788122" y="131462"/>
            <a:ext cx="9905998" cy="1478570"/>
          </a:xfrm>
        </p:spPr>
        <p:txBody>
          <a:bodyPr/>
          <a:lstStyle/>
          <a:p>
            <a:r>
              <a:rPr lang="fr-FR" dirty="0"/>
              <a:t>La carte son</a:t>
            </a:r>
          </a:p>
        </p:txBody>
      </p:sp>
      <p:sp>
        <p:nvSpPr>
          <p:cNvPr id="3" name="Espace réservé du contenu 2">
            <a:extLst>
              <a:ext uri="{FF2B5EF4-FFF2-40B4-BE49-F238E27FC236}">
                <a16:creationId xmlns:a16="http://schemas.microsoft.com/office/drawing/2014/main" id="{51AE4C48-8D02-63C6-6A62-F9C8D6702771}"/>
              </a:ext>
            </a:extLst>
          </p:cNvPr>
          <p:cNvSpPr>
            <a:spLocks noGrp="1"/>
          </p:cNvSpPr>
          <p:nvPr>
            <p:ph idx="1"/>
          </p:nvPr>
        </p:nvSpPr>
        <p:spPr>
          <a:xfrm>
            <a:off x="7221402" y="2802861"/>
            <a:ext cx="4164830" cy="3541714"/>
          </a:xfrm>
        </p:spPr>
        <p:txBody>
          <a:bodyPr>
            <a:normAutofit fontScale="55000" lnSpcReduction="20000"/>
          </a:bodyPr>
          <a:lstStyle/>
          <a:p>
            <a:pPr algn="just"/>
            <a:r>
              <a:rPr lang="fr-FR" b="0" i="0" dirty="0">
                <a:solidFill>
                  <a:srgbClr val="222222"/>
                </a:solidFill>
                <a:effectLst/>
                <a:latin typeface="Arial" panose="020B0604020202020204" pitchFamily="34" charset="0"/>
              </a:rPr>
              <a:t>Une </a:t>
            </a:r>
            <a:r>
              <a:rPr lang="fr-FR" b="1" i="0" dirty="0">
                <a:solidFill>
                  <a:srgbClr val="222222"/>
                </a:solidFill>
                <a:effectLst/>
                <a:latin typeface="Arial" panose="020B0604020202020204" pitchFamily="34" charset="0"/>
              </a:rPr>
              <a:t>carte son</a:t>
            </a:r>
            <a:r>
              <a:rPr lang="fr-FR" b="0" i="0" dirty="0">
                <a:solidFill>
                  <a:srgbClr val="222222"/>
                </a:solidFill>
                <a:effectLst/>
                <a:latin typeface="Arial" panose="020B0604020202020204" pitchFamily="34" charset="0"/>
              </a:rPr>
              <a:t> (ou </a:t>
            </a:r>
            <a:r>
              <a:rPr lang="fr-FR" b="1" i="0" dirty="0">
                <a:solidFill>
                  <a:srgbClr val="222222"/>
                </a:solidFill>
                <a:effectLst/>
                <a:latin typeface="Arial" panose="020B0604020202020204" pitchFamily="34" charset="0"/>
              </a:rPr>
              <a:t>carte de traitement sonore</a:t>
            </a:r>
            <a:r>
              <a:rPr lang="fr-FR" b="0" i="0" dirty="0">
                <a:solidFill>
                  <a:srgbClr val="222222"/>
                </a:solidFill>
                <a:effectLst/>
                <a:latin typeface="Arial" panose="020B0604020202020204" pitchFamily="34" charset="0"/>
              </a:rPr>
              <a:t>) est une carte d'extension d'ordinateur. La principale fonction de cette carte est de gérer toute la partie « audible » de l'ordinateur : musique, bruitages, voix, etc. Elle se présente sous la forme de périphérique connectable à l'</a:t>
            </a:r>
            <a:r>
              <a:rPr lang="fr-FR" b="0" i="0" u="none" strike="noStrike" dirty="0">
                <a:solidFill>
                  <a:srgbClr val="222222"/>
                </a:solidFill>
                <a:effectLst/>
                <a:latin typeface="Arial" panose="020B0604020202020204" pitchFamily="34" charset="0"/>
              </a:rPr>
              <a:t>ordinateur</a:t>
            </a:r>
            <a:r>
              <a:rPr lang="fr-FR" b="0" i="0" dirty="0">
                <a:solidFill>
                  <a:srgbClr val="222222"/>
                </a:solidFill>
                <a:effectLst/>
                <a:latin typeface="Arial" panose="020B0604020202020204" pitchFamily="34" charset="0"/>
              </a:rPr>
              <a:t> sur les bus PCI, PCI-E 1x, PCMCIA (pour ordinateur portable) et USB.</a:t>
            </a:r>
          </a:p>
          <a:p>
            <a:pPr algn="just"/>
            <a:r>
              <a:rPr lang="fr-FR" b="0" i="0" dirty="0">
                <a:solidFill>
                  <a:srgbClr val="222222"/>
                </a:solidFill>
                <a:effectLst/>
                <a:latin typeface="Arial" panose="020B0604020202020204" pitchFamily="34" charset="0"/>
              </a:rPr>
              <a:t>Elle traite donc tous les signaux audios qui sortent de l'ordinateur pour les envoyer vers les haut-parleurs. Mais elle peut également servir à interpréter les signaux audios qui entrent dans l'ordinateur (micro, entrée ligne, etc.). Dans ce cas, elle transforme un </a:t>
            </a:r>
            <a:r>
              <a:rPr lang="fr-FR" b="0" i="0" u="none" strike="noStrike" dirty="0">
                <a:solidFill>
                  <a:srgbClr val="222222"/>
                </a:solidFill>
                <a:effectLst/>
                <a:latin typeface="Arial" panose="020B0604020202020204" pitchFamily="34" charset="0"/>
              </a:rPr>
              <a:t>signal</a:t>
            </a:r>
            <a:r>
              <a:rPr lang="fr-FR" b="0" i="0" dirty="0">
                <a:solidFill>
                  <a:srgbClr val="222222"/>
                </a:solidFill>
                <a:effectLst/>
                <a:latin typeface="Arial" panose="020B0604020202020204" pitchFamily="34" charset="0"/>
              </a:rPr>
              <a:t> </a:t>
            </a:r>
            <a:r>
              <a:rPr lang="fr-FR" b="0" i="0" u="none" strike="noStrike" dirty="0">
                <a:solidFill>
                  <a:srgbClr val="222222"/>
                </a:solidFill>
                <a:effectLst/>
                <a:latin typeface="Arial" panose="020B0604020202020204" pitchFamily="34" charset="0"/>
              </a:rPr>
              <a:t>analogique</a:t>
            </a:r>
            <a:r>
              <a:rPr lang="fr-FR" b="0" i="0" dirty="0">
                <a:solidFill>
                  <a:srgbClr val="222222"/>
                </a:solidFill>
                <a:effectLst/>
                <a:latin typeface="Arial" panose="020B0604020202020204" pitchFamily="34" charset="0"/>
              </a:rPr>
              <a:t> en signal </a:t>
            </a:r>
            <a:r>
              <a:rPr lang="fr-FR" b="0" i="0" u="none" strike="noStrike" dirty="0">
                <a:solidFill>
                  <a:srgbClr val="222222"/>
                </a:solidFill>
                <a:effectLst/>
                <a:latin typeface="Arial" panose="020B0604020202020204" pitchFamily="34" charset="0"/>
              </a:rPr>
              <a:t>numérique</a:t>
            </a:r>
            <a:r>
              <a:rPr lang="fr-FR" b="0" i="0" dirty="0">
                <a:solidFill>
                  <a:srgbClr val="222222"/>
                </a:solidFill>
                <a:effectLst/>
                <a:latin typeface="Arial" panose="020B0604020202020204" pitchFamily="34" charset="0"/>
              </a:rPr>
              <a:t> (analysable par l'ordinateur).</a:t>
            </a:r>
          </a:p>
          <a:p>
            <a:pPr marL="0" indent="0">
              <a:buNone/>
            </a:pPr>
            <a:endParaRPr lang="fr-FR" dirty="0"/>
          </a:p>
        </p:txBody>
      </p:sp>
      <p:pic>
        <p:nvPicPr>
          <p:cNvPr id="4" name="Image 3">
            <a:extLst>
              <a:ext uri="{FF2B5EF4-FFF2-40B4-BE49-F238E27FC236}">
                <a16:creationId xmlns:a16="http://schemas.microsoft.com/office/drawing/2014/main" id="{A08ABEA2-20DD-587D-6966-6174798131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5789" y="4410944"/>
            <a:ext cx="3880702" cy="1963635"/>
          </a:xfrm>
          <a:prstGeom prst="rect">
            <a:avLst/>
          </a:prstGeom>
          <a:noFill/>
          <a:ln>
            <a:noFill/>
          </a:ln>
        </p:spPr>
      </p:pic>
      <p:sp>
        <p:nvSpPr>
          <p:cNvPr id="5" name="AutoShape 2" descr="Carte son images libres de droit, photos de Carte son ...">
            <a:extLst>
              <a:ext uri="{FF2B5EF4-FFF2-40B4-BE49-F238E27FC236}">
                <a16:creationId xmlns:a16="http://schemas.microsoft.com/office/drawing/2014/main" id="{75B454A7-53FC-5836-3E0C-0286A5F8D4A9}"/>
              </a:ext>
            </a:extLst>
          </p:cNvPr>
          <p:cNvSpPr>
            <a:spLocks noChangeAspect="1" noChangeArrowheads="1"/>
          </p:cNvSpPr>
          <p:nvPr/>
        </p:nvSpPr>
        <p:spPr bwMode="auto">
          <a:xfrm>
            <a:off x="4581832" y="3276600"/>
            <a:ext cx="1666568" cy="16665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Carte son images libres de droit, photos de Carte son ...">
            <a:extLst>
              <a:ext uri="{FF2B5EF4-FFF2-40B4-BE49-F238E27FC236}">
                <a16:creationId xmlns:a16="http://schemas.microsoft.com/office/drawing/2014/main" id="{69E922E2-A9A3-7E2A-6D6A-E16B53D7DF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80" name="Picture 8" descr="Les 4 meilleures cartes son PC (2024) - NON sponsorisé">
            <a:extLst>
              <a:ext uri="{FF2B5EF4-FFF2-40B4-BE49-F238E27FC236}">
                <a16:creationId xmlns:a16="http://schemas.microsoft.com/office/drawing/2014/main" id="{D71B672C-88DD-454A-E41F-4F7C88ABF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116" y="618518"/>
            <a:ext cx="3612573" cy="186004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arte son">
            <a:extLst>
              <a:ext uri="{FF2B5EF4-FFF2-40B4-BE49-F238E27FC236}">
                <a16:creationId xmlns:a16="http://schemas.microsoft.com/office/drawing/2014/main" id="{D30EB4FA-7B02-ADE1-E8B9-53A19A8226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36" y="1300472"/>
            <a:ext cx="4479817" cy="3061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282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6B71C0-BCF9-D1BB-414D-A1A516B6044B}"/>
              </a:ext>
            </a:extLst>
          </p:cNvPr>
          <p:cNvSpPr>
            <a:spLocks noGrp="1"/>
          </p:cNvSpPr>
          <p:nvPr>
            <p:ph type="title"/>
          </p:nvPr>
        </p:nvSpPr>
        <p:spPr/>
        <p:txBody>
          <a:bodyPr/>
          <a:lstStyle/>
          <a:p>
            <a:r>
              <a:rPr lang="fr-FR" dirty="0"/>
              <a:t>La carte réseau</a:t>
            </a:r>
          </a:p>
        </p:txBody>
      </p:sp>
      <p:sp>
        <p:nvSpPr>
          <p:cNvPr id="3" name="Espace réservé du contenu 2">
            <a:extLst>
              <a:ext uri="{FF2B5EF4-FFF2-40B4-BE49-F238E27FC236}">
                <a16:creationId xmlns:a16="http://schemas.microsoft.com/office/drawing/2014/main" id="{E1CB6515-6DC7-C5FB-AF1E-5CA14156A0AE}"/>
              </a:ext>
            </a:extLst>
          </p:cNvPr>
          <p:cNvSpPr>
            <a:spLocks noGrp="1"/>
          </p:cNvSpPr>
          <p:nvPr>
            <p:ph idx="1"/>
          </p:nvPr>
        </p:nvSpPr>
        <p:spPr>
          <a:xfrm>
            <a:off x="5621482" y="2770596"/>
            <a:ext cx="5947039" cy="3541714"/>
          </a:xfrm>
        </p:spPr>
        <p:txBody>
          <a:bodyPr>
            <a:normAutofit fontScale="55000" lnSpcReduction="20000"/>
          </a:bodyPr>
          <a:lstStyle/>
          <a:p>
            <a:pPr algn="l"/>
            <a:r>
              <a:rPr lang="fr-FR" b="0" i="0" dirty="0">
                <a:solidFill>
                  <a:srgbClr val="333333"/>
                </a:solidFill>
                <a:effectLst/>
                <a:latin typeface="Poppins" panose="020B0502040204020203" pitchFamily="2" charset="0"/>
              </a:rPr>
              <a:t>Elle est installée sur la carte-mère et se connecte au réseau via un adaptateur USB-Ethernet ou un câble RJ45.</a:t>
            </a:r>
            <a:br>
              <a:rPr lang="fr-FR" b="0" i="0" dirty="0">
                <a:solidFill>
                  <a:srgbClr val="333333"/>
                </a:solidFill>
                <a:effectLst/>
                <a:latin typeface="Poppins" panose="020B0502040204020203" pitchFamily="2" charset="0"/>
              </a:rPr>
            </a:br>
            <a:r>
              <a:rPr lang="fr-FR" b="0" i="0" dirty="0">
                <a:solidFill>
                  <a:srgbClr val="333333"/>
                </a:solidFill>
                <a:effectLst/>
                <a:latin typeface="Poppins" panose="020B0502040204020203" pitchFamily="2" charset="0"/>
              </a:rPr>
              <a:t>Les ordinateurs actuels possèdent nativement une </a:t>
            </a:r>
            <a:r>
              <a:rPr lang="fr-FR" b="1" i="0" dirty="0">
                <a:solidFill>
                  <a:srgbClr val="333333"/>
                </a:solidFill>
                <a:effectLst/>
                <a:latin typeface="Poppins" panose="020B0502040204020203" pitchFamily="2" charset="0"/>
              </a:rPr>
              <a:t>carte réseau filaire</a:t>
            </a:r>
            <a:r>
              <a:rPr lang="fr-FR" b="0" i="0" dirty="0">
                <a:solidFill>
                  <a:srgbClr val="333333"/>
                </a:solidFill>
                <a:effectLst/>
                <a:latin typeface="Poppins" panose="020B0502040204020203" pitchFamily="2" charset="0"/>
              </a:rPr>
              <a:t>.</a:t>
            </a:r>
            <a:br>
              <a:rPr lang="fr-FR" b="0" i="0" dirty="0">
                <a:solidFill>
                  <a:srgbClr val="333333"/>
                </a:solidFill>
                <a:effectLst/>
                <a:latin typeface="Poppins" panose="020B0502040204020203" pitchFamily="2" charset="0"/>
              </a:rPr>
            </a:br>
            <a:r>
              <a:rPr lang="fr-FR" b="0" i="0" dirty="0">
                <a:solidFill>
                  <a:srgbClr val="333333"/>
                </a:solidFill>
                <a:effectLst/>
                <a:latin typeface="Poppins" panose="020B0502040204020203" pitchFamily="2" charset="0"/>
              </a:rPr>
              <a:t>Les</a:t>
            </a:r>
            <a:r>
              <a:rPr lang="fr-FR" b="0" i="0" dirty="0">
                <a:solidFill>
                  <a:schemeClr val="bg2">
                    <a:lumMod val="50000"/>
                  </a:schemeClr>
                </a:solidFill>
                <a:effectLst/>
                <a:latin typeface="Poppins" panose="020B0502040204020203" pitchFamily="2" charset="0"/>
              </a:rPr>
              <a:t> </a:t>
            </a:r>
            <a:r>
              <a:rPr lang="fr-FR" b="0" i="0" u="none" strike="noStrike" dirty="0">
                <a:solidFill>
                  <a:schemeClr val="bg2">
                    <a:lumMod val="50000"/>
                  </a:schemeClr>
                </a:solidFill>
                <a:effectLst/>
                <a:latin typeface="Poppins" panose="020B0502040204020203" pitchFamily="2" charset="0"/>
              </a:rPr>
              <a:t>ordinateurs portables</a:t>
            </a:r>
            <a:r>
              <a:rPr lang="fr-FR" b="0" i="0" dirty="0">
                <a:solidFill>
                  <a:schemeClr val="bg2">
                    <a:lumMod val="50000"/>
                  </a:schemeClr>
                </a:solidFill>
                <a:effectLst/>
                <a:latin typeface="Poppins" panose="020B0502040204020203" pitchFamily="2" charset="0"/>
              </a:rPr>
              <a:t> </a:t>
            </a:r>
            <a:r>
              <a:rPr lang="fr-FR" b="0" i="0" dirty="0">
                <a:solidFill>
                  <a:srgbClr val="333333"/>
                </a:solidFill>
                <a:effectLst/>
                <a:latin typeface="Poppins" panose="020B0502040204020203" pitchFamily="2" charset="0"/>
              </a:rPr>
              <a:t>sont également pourvus d'un accès au </a:t>
            </a:r>
            <a:r>
              <a:rPr lang="fr-FR" b="1" i="0" dirty="0">
                <a:solidFill>
                  <a:srgbClr val="333333"/>
                </a:solidFill>
                <a:effectLst/>
                <a:latin typeface="Poppins" panose="020B0502040204020203" pitchFamily="2" charset="0"/>
              </a:rPr>
              <a:t>réseau sans fil</a:t>
            </a:r>
            <a:r>
              <a:rPr lang="fr-FR" b="0" i="0" dirty="0">
                <a:solidFill>
                  <a:srgbClr val="333333"/>
                </a:solidFill>
                <a:effectLst/>
                <a:latin typeface="Poppins" panose="020B0502040204020203" pitchFamily="2" charset="0"/>
              </a:rPr>
              <a:t>. Ainsi, elle vous permet de créer un lien entre chaque ordinateur, tablette, téléphone, etc. pour une communication et des échanges faciles et rapides entre eux.</a:t>
            </a:r>
          </a:p>
          <a:p>
            <a:pPr algn="l"/>
            <a:r>
              <a:rPr lang="fr-FR" b="0" i="0" dirty="0">
                <a:solidFill>
                  <a:srgbClr val="333333"/>
                </a:solidFill>
                <a:effectLst/>
                <a:latin typeface="Poppins" panose="020B0502040204020203" pitchFamily="2" charset="0"/>
              </a:rPr>
              <a:t>La carte réseau est l'interface entre votre ordinateur et le réseau. Elle reçoit les données émises par l'ordinateur et les transfère vers un autre appareil présent sur le réseau, contrôle l'ensemble de ces données et les flux échangés. Elle reçoit également des informations depuis le réseau et les transcrit pour que celles-ci soient lues et traitées par votre ordinateur. Elle assure donc les échanges et les transferts entre votre PC et les autres appareils présents sur le réseau.</a:t>
            </a:r>
          </a:p>
          <a:p>
            <a:pPr marL="0" indent="0">
              <a:buNone/>
            </a:pPr>
            <a:endParaRPr lang="fr-FR" dirty="0"/>
          </a:p>
        </p:txBody>
      </p:sp>
      <p:pic>
        <p:nvPicPr>
          <p:cNvPr id="4098" name="Picture 2" descr="Définition | Carte réseau">
            <a:extLst>
              <a:ext uri="{FF2B5EF4-FFF2-40B4-BE49-F238E27FC236}">
                <a16:creationId xmlns:a16="http://schemas.microsoft.com/office/drawing/2014/main" id="{9844DF57-3C37-278F-3877-66E37778F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084" y="1654491"/>
            <a:ext cx="4483510" cy="18459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arte réseau externe USB 2.0">
            <a:extLst>
              <a:ext uri="{FF2B5EF4-FFF2-40B4-BE49-F238E27FC236}">
                <a16:creationId xmlns:a16="http://schemas.microsoft.com/office/drawing/2014/main" id="{24DFB694-302F-D5D3-18EF-680BDE1A5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7444" y="402136"/>
            <a:ext cx="3719206" cy="217532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SUS PCE-N15 - Carte Réseau Pci Express Wi-fi N 300 Mbps, Noir">
            <a:extLst>
              <a:ext uri="{FF2B5EF4-FFF2-40B4-BE49-F238E27FC236}">
                <a16:creationId xmlns:a16="http://schemas.microsoft.com/office/drawing/2014/main" id="{74CA6E8A-E9D2-42EA-242D-23A9660C7B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9142" y="3613010"/>
            <a:ext cx="3371182" cy="2739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5454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97</TotalTime>
  <Words>1090</Words>
  <Application>Microsoft Office PowerPoint</Application>
  <PresentationFormat>Grand écran</PresentationFormat>
  <Paragraphs>30</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Poppins</vt:lpstr>
      <vt:lpstr>roboto</vt:lpstr>
      <vt:lpstr>Tw Cen MT</vt:lpstr>
      <vt:lpstr>Circuit</vt:lpstr>
      <vt:lpstr>Les composants internes d’un ordinateur.</vt:lpstr>
      <vt:lpstr>LE bloc d’alimentation</vt:lpstr>
      <vt:lpstr>La carte mère</vt:lpstr>
      <vt:lpstr>Une carte graphique</vt:lpstr>
      <vt:lpstr>Mémoire vive RAM</vt:lpstr>
      <vt:lpstr>Le Ventilateur</vt:lpstr>
      <vt:lpstr>Le disque dur</vt:lpstr>
      <vt:lpstr>La carte son</vt:lpstr>
      <vt:lpstr>La carte réseau</vt:lpstr>
      <vt:lpstr>Les ports USB</vt:lpstr>
      <vt:lpstr>Le processeur (micro-processeur)</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Yannick FAYEULLE</dc:creator>
  <cp:lastModifiedBy>Yannick FAYEULLE</cp:lastModifiedBy>
  <cp:revision>1</cp:revision>
  <dcterms:created xsi:type="dcterms:W3CDTF">2024-09-15T09:40:22Z</dcterms:created>
  <dcterms:modified xsi:type="dcterms:W3CDTF">2024-09-15T11:17:41Z</dcterms:modified>
</cp:coreProperties>
</file>