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40564C0-F44C-DB48-DD20-E0BB8C6F10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8E5FAD-8AB0-2A22-CC4D-9E5767BF1F6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F9BCC4-15F0-41F3-824F-968D19692F27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08/11/2022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1ADCA-3AD8-BB72-F7DA-D9CB9FE402F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A4B35-86AB-AA68-6297-BE66C109205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BC34DA-6E88-44F3-AF1C-FB511D6C322D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56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5D4C3F7-DE10-AB1E-5C94-D90A0F437421}"/>
              </a:ext>
            </a:extLst>
          </p:cNvPr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E6276B4-80AB-FE65-E182-B0FE7BCEB694}"/>
              </a:ext>
            </a:extLst>
          </p:cNvPr>
          <p:cNvSpPr/>
          <p:nvPr/>
        </p:nvSpPr>
        <p:spPr>
          <a:xfrm>
            <a:off x="-9144" y="6053327"/>
            <a:ext cx="2249424" cy="713232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6498602-EAD7-76D0-100F-7BE92896339B}"/>
              </a:ext>
            </a:extLst>
          </p:cNvPr>
          <p:cNvSpPr/>
          <p:nvPr/>
        </p:nvSpPr>
        <p:spPr>
          <a:xfrm>
            <a:off x="2359152" y="6044183"/>
            <a:ext cx="6784848" cy="713232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C3C573C3-3529-EC4F-18F3-C3FFF99D50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Sous-titre 8">
            <a:extLst>
              <a:ext uri="{FF2B5EF4-FFF2-40B4-BE49-F238E27FC236}">
                <a16:creationId xmlns:a16="http://schemas.microsoft.com/office/drawing/2014/main" id="{B4A393D8-BF32-ADFF-ED60-AAA0E6DF98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e la date 27">
            <a:extLst>
              <a:ext uri="{FF2B5EF4-FFF2-40B4-BE49-F238E27FC236}">
                <a16:creationId xmlns:a16="http://schemas.microsoft.com/office/drawing/2014/main" id="{91627E9C-4D0E-FD9A-BC30-293858B1D2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6196" y="6068699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8460FE14-CF10-4198-947F-702B2D36EDA5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8" name="Espace réservé du pied de page 16">
            <a:extLst>
              <a:ext uri="{FF2B5EF4-FFF2-40B4-BE49-F238E27FC236}">
                <a16:creationId xmlns:a16="http://schemas.microsoft.com/office/drawing/2014/main" id="{76BA9F03-C79A-427C-6B5E-0D2736ADDE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85389" y="236536"/>
            <a:ext cx="5867403" cy="365129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28">
            <a:extLst>
              <a:ext uri="{FF2B5EF4-FFF2-40B4-BE49-F238E27FC236}">
                <a16:creationId xmlns:a16="http://schemas.microsoft.com/office/drawing/2014/main" id="{0A2C8D36-8875-8FE7-D073-880C05D7FF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01000" y="228600"/>
            <a:ext cx="838203" cy="381003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 lvl="0"/>
            <a:fld id="{3DD0F20D-E131-42B9-8351-070EC1E8F4A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56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3F96A-EB2D-F768-B2CF-F5C493973A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8D5B2D-8E4B-9EAC-A49A-451EDDE120F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68C39-23A6-38A6-BF3C-67CF2AEE33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358C20-ACF7-4C46-B728-3BC9E47BF857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1373A-277B-47AF-0AF8-B10AA5EBDB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73C05-622A-DF00-F2AC-0FF0AE0BC4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0DACB-84A9-4580-9D29-1F1EB906F8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FACC90-E6F8-3414-FFAB-8E94EF0023C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AC8B84-CB4E-BB75-7740-D72178380CC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0EC13-C36B-4588-843A-23165622E9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553203" y="6248406"/>
            <a:ext cx="22098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47A4701-0DEF-48CD-8CEC-D700BFE1C054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4C58BD-824B-094D-B490-0A8476317F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57200" y="6248204"/>
            <a:ext cx="557348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3D6169-7C07-7AB8-42EE-5441B0251B1D}"/>
              </a:ext>
            </a:extLst>
          </p:cNvPr>
          <p:cNvSpPr/>
          <p:nvPr/>
        </p:nvSpPr>
        <p:spPr>
          <a:xfrm>
            <a:off x="6096313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D214DF8-040B-E3B4-7EA2-4AF82227648A}"/>
              </a:ext>
            </a:extLst>
          </p:cNvPr>
          <p:cNvSpPr/>
          <p:nvPr/>
        </p:nvSpPr>
        <p:spPr>
          <a:xfrm>
            <a:off x="6142033" y="609603"/>
            <a:ext cx="228600" cy="6248396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9784695-2260-30FB-6828-17551F1B801B}"/>
              </a:ext>
            </a:extLst>
          </p:cNvPr>
          <p:cNvSpPr/>
          <p:nvPr/>
        </p:nvSpPr>
        <p:spPr>
          <a:xfrm>
            <a:off x="6142033" y="0"/>
            <a:ext cx="228600" cy="533396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07B9E1D-B319-E702-DE3A-C2CDA60197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 rot="5400013">
            <a:off x="5989634" y="144461"/>
            <a:ext cx="533396" cy="244473"/>
          </a:xfrm>
        </p:spPr>
        <p:txBody>
          <a:bodyPr/>
          <a:lstStyle>
            <a:lvl1pPr>
              <a:defRPr/>
            </a:lvl1pPr>
          </a:lstStyle>
          <a:p>
            <a:pPr lvl="0"/>
            <a:fld id="{160E6DA5-F5FB-441E-A27A-8832ACEBC6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7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36C75-93B2-E609-0C98-86C44F9B7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CA69F75-BF71-CE91-398A-0DC2B53E5C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4980-127C-4EB1-B09D-BF2451A68907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41D50C-E1EC-16FF-44CB-2D06B01D9D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5F5C71C-9E8A-018F-1BCF-0AB973BEF6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172E00-CB1D-4EB8-BD27-B89DE267C24A}" type="slidenum">
              <a:t>‹N°›</a:t>
            </a:fld>
            <a:endParaRPr lang="fr-FR"/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CD412F2F-83E8-CFB5-4851-345E36B8EE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18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>
          <a:blip/>
          <a:tile sx="2667" sy="10666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C5BD768-394A-6649-83E5-3D0852104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1" cy="1673223"/>
          </a:xfrm>
        </p:spPr>
        <p:txBody>
          <a:bodyPr/>
          <a:lstStyle>
            <a:lvl1pPr marL="0" indent="0">
              <a:buNone/>
              <a:defRPr sz="2800">
                <a:solidFill>
                  <a:srgbClr val="775F55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BB1CD0-2AA0-B872-70D8-7784CBBEEC0B}"/>
              </a:ext>
            </a:extLst>
          </p:cNvPr>
          <p:cNvSpPr/>
          <p:nvPr/>
        </p:nvSpPr>
        <p:spPr>
          <a:xfrm>
            <a:off x="0" y="1524003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0B458EB-6D2C-7B31-564B-A60D4C1C388F}"/>
              </a:ext>
            </a:extLst>
          </p:cNvPr>
          <p:cNvSpPr/>
          <p:nvPr/>
        </p:nvSpPr>
        <p:spPr>
          <a:xfrm>
            <a:off x="0" y="1600200"/>
            <a:ext cx="1295403" cy="990596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9F1FAA1-1C14-5F7B-6C8D-E42AE9F7AC79}"/>
              </a:ext>
            </a:extLst>
          </p:cNvPr>
          <p:cNvSpPr/>
          <p:nvPr/>
        </p:nvSpPr>
        <p:spPr>
          <a:xfrm>
            <a:off x="1371600" y="1600200"/>
            <a:ext cx="7772400" cy="990596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B73D41B-1067-D329-6E2D-334CB0954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6" cy="990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Espace réservé de la date 11">
            <a:extLst>
              <a:ext uri="{FF2B5EF4-FFF2-40B4-BE49-F238E27FC236}">
                <a16:creationId xmlns:a16="http://schemas.microsoft.com/office/drawing/2014/main" id="{A46F7DCC-4F63-827F-1246-F5260CCF7F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BD76AE-6BFE-4860-9E5B-8E291974C527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8" name="Espace réservé du numéro de diapositive 12">
            <a:extLst>
              <a:ext uri="{FF2B5EF4-FFF2-40B4-BE49-F238E27FC236}">
                <a16:creationId xmlns:a16="http://schemas.microsoft.com/office/drawing/2014/main" id="{C1D7C532-7B79-32D6-D1B2-968A380831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1752603"/>
            <a:ext cx="1295403" cy="701673"/>
          </a:xfrm>
        </p:spPr>
        <p:txBody>
          <a:bodyPr/>
          <a:lstStyle>
            <a:lvl1pPr>
              <a:defRPr sz="2400"/>
            </a:lvl1pPr>
          </a:lstStyle>
          <a:p>
            <a:pPr lvl="0"/>
            <a:fld id="{219AB9F9-F4C1-4F1D-AC2D-2466122E9ED2}" type="slidenum">
              <a:t>‹N°›</a:t>
            </a:fld>
            <a:endParaRPr lang="fr-FR"/>
          </a:p>
        </p:txBody>
      </p:sp>
      <p:sp>
        <p:nvSpPr>
          <p:cNvPr id="9" name="Espace réservé du pied de page 13">
            <a:extLst>
              <a:ext uri="{FF2B5EF4-FFF2-40B4-BE49-F238E27FC236}">
                <a16:creationId xmlns:a16="http://schemas.microsoft.com/office/drawing/2014/main" id="{5B998896-D3CC-AB0D-8B20-9C1796646E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6F112-C6DA-A537-D25D-EE5C67C9A5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72332356-FB31-3869-F421-0F4ADEB48C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10">
            <a:extLst>
              <a:ext uri="{FF2B5EF4-FFF2-40B4-BE49-F238E27FC236}">
                <a16:creationId xmlns:a16="http://schemas.microsoft.com/office/drawing/2014/main" id="{A93C6356-F99A-D050-BBB0-6A6CA715C4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7">
            <a:extLst>
              <a:ext uri="{FF2B5EF4-FFF2-40B4-BE49-F238E27FC236}">
                <a16:creationId xmlns:a16="http://schemas.microsoft.com/office/drawing/2014/main" id="{C3A41BA6-230A-1279-6AD8-6870FE387A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B5360-6DF4-4BC2-A50C-EB376EE23AB1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D6BBE6E4-D8BA-2229-FF32-787CFA2D0F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77408-4B35-495A-8713-696262B9A9A4}" type="slidenum">
              <a:t>‹N°›</a:t>
            </a:fld>
            <a:endParaRPr lang="fr-FR"/>
          </a:p>
        </p:txBody>
      </p:sp>
      <p:sp>
        <p:nvSpPr>
          <p:cNvPr id="7" name="Espace réservé du pied de page 11">
            <a:extLst>
              <a:ext uri="{FF2B5EF4-FFF2-40B4-BE49-F238E27FC236}">
                <a16:creationId xmlns:a16="http://schemas.microsoft.com/office/drawing/2014/main" id="{3C767510-8BEF-876E-4F9D-21A181BB86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09E2E-FB3C-CA82-FB3F-0EF97BB77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10">
            <a:extLst>
              <a:ext uri="{FF2B5EF4-FFF2-40B4-BE49-F238E27FC236}">
                <a16:creationId xmlns:a16="http://schemas.microsoft.com/office/drawing/2014/main" id="{D807E6C9-3E71-D50B-3366-6C2621ECAA1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10D03279-2F14-39BA-6552-51EBD8C4DB6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>
            <a:extLst>
              <a:ext uri="{FF2B5EF4-FFF2-40B4-BE49-F238E27FC236}">
                <a16:creationId xmlns:a16="http://schemas.microsoft.com/office/drawing/2014/main" id="{1A09C8E3-F938-82C8-EE19-507C9FE459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0CD6FB-E19E-4862-8DFC-7A1694B41B87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D598591C-4F74-0B3D-D4AE-5128089FBC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26361-A70C-42BA-938B-B97DAF8FD703}" type="slidenum">
              <a:t>‹N°›</a:t>
            </a:fld>
            <a:endParaRPr lang="fr-FR"/>
          </a:p>
        </p:txBody>
      </p:sp>
      <p:sp>
        <p:nvSpPr>
          <p:cNvPr id="7" name="Espace réservé du pied de page 13">
            <a:extLst>
              <a:ext uri="{FF2B5EF4-FFF2-40B4-BE49-F238E27FC236}">
                <a16:creationId xmlns:a16="http://schemas.microsoft.com/office/drawing/2014/main" id="{A72D73C1-F022-9863-2AF9-5688E95D44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5D76C7B2-8D32-43BA-B3B9-77331ACA14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DD804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FEF96A65-3520-F408-DC31-8ADA4A57C64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D8B25C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17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AD7DE-1209-5B7D-C3BA-984764898C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BB3372-1729-4C4A-B774-CA1A4ECF0C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4DE57-3059-4D10-B854-C5B04B31EF91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E9E8C1-7DE0-6A22-18F4-52EB8077D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FEE360-3D3A-87C6-5150-5E3F5D1DC5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2D2CD4-D940-443E-A17B-D9784F9C0B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E67489-47A9-6F76-0F01-58C2D1EBC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D61669-F933-4948-93DA-66D6CEA4A41D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FA0B9-9BEF-5C31-FF39-A7DDBE9386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FC61DE-6345-3627-0AD3-0F99E26873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6248396"/>
            <a:ext cx="533396" cy="381003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 lvl="0"/>
            <a:fld id="{311D648B-0FF1-49F3-A54F-A3DBB0EEEF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C600A-EF9F-7B27-3731-E9115F95E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38C30A57-680F-C311-463A-ED2B6731B1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3E2EF-15B5-4FFC-ACC5-3C5BC63933F6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99C1BF27-0C1B-C5BA-E2B9-DB55C2EE03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188C1CD-07D5-A706-3DD1-BB1C2FCC1C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BE882-D0EA-44F5-A168-E3EA59C97145}" type="slidenum">
              <a:t>‹N°›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1BE125B-2DEB-851F-708D-9A65C53957B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DD8047"/>
          </a:solidFill>
          <a:ln w="50804">
            <a:solidFill>
              <a:srgbClr val="DD8047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564479B7-17CD-9451-E9D7-B60760CCBA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>
          <a:blip/>
          <a:tile sx="2667" sy="10666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539CD9DE-BB94-7B55-4DA3-302A1588D0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D18D680-B31F-B4F6-8B1C-C18E3B1C3F53}"/>
              </a:ext>
            </a:extLst>
          </p:cNvPr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84ED70F-81CD-25E6-0A36-E362A4FD7104}"/>
              </a:ext>
            </a:extLst>
          </p:cNvPr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FCCE71-3768-A9BB-4034-EB01F13C3BC5}"/>
              </a:ext>
            </a:extLst>
          </p:cNvPr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0ADD100-3AF4-DC08-2168-F4CB06DE8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AEC0594-E39E-79FA-DAD1-AA22DCAAA053}"/>
              </a:ext>
            </a:extLst>
          </p:cNvPr>
          <p:cNvSpPr/>
          <p:nvPr/>
        </p:nvSpPr>
        <p:spPr>
          <a:xfrm>
            <a:off x="1447796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Espace réservé de la date 11">
            <a:extLst>
              <a:ext uri="{FF2B5EF4-FFF2-40B4-BE49-F238E27FC236}">
                <a16:creationId xmlns:a16="http://schemas.microsoft.com/office/drawing/2014/main" id="{8843BC45-6D44-2D73-E860-1625E396E7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248396" y="6248396"/>
            <a:ext cx="266700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B894DDB-CEF9-4A79-8E18-6BE00A6D4D4A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9" name="Espace réservé du numéro de diapositive 12">
            <a:extLst>
              <a:ext uri="{FF2B5EF4-FFF2-40B4-BE49-F238E27FC236}">
                <a16:creationId xmlns:a16="http://schemas.microsoft.com/office/drawing/2014/main" id="{3396B40B-CDFB-A0A6-4960-C0DF9AF1A7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4667253"/>
            <a:ext cx="1447796" cy="6635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0D3479A6-1559-4A55-8E14-684BA14C03C7}" type="slidenum">
              <a:t>‹N°›</a:t>
            </a:fld>
            <a:endParaRPr lang="fr-FR"/>
          </a:p>
        </p:txBody>
      </p:sp>
      <p:sp>
        <p:nvSpPr>
          <p:cNvPr id="10" name="Espace réservé du pied de page 13">
            <a:extLst>
              <a:ext uri="{FF2B5EF4-FFF2-40B4-BE49-F238E27FC236}">
                <a16:creationId xmlns:a16="http://schemas.microsoft.com/office/drawing/2014/main" id="{24B65B25-7865-8AAF-648F-2B1C3005A8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00200" y="6248204"/>
            <a:ext cx="45720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784099E8-9B89-4871-6EE6-3EA12BB1266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CE5EE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21">
            <a:extLst>
              <a:ext uri="{FF2B5EF4-FFF2-40B4-BE49-F238E27FC236}">
                <a16:creationId xmlns:a16="http://schemas.microsoft.com/office/drawing/2014/main" id="{73E9F383-2497-E401-941D-6CE526537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28600"/>
            <a:ext cx="8153403" cy="99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D80619E7-3982-CD9D-A7AD-DC6999066F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3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682F4103-FE09-8593-A35F-6EBB3EC4734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3" y="6248396"/>
            <a:ext cx="26670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775F55"/>
                </a:solidFill>
                <a:uFillTx/>
                <a:latin typeface="Tw Cen MT"/>
              </a:defRPr>
            </a:lvl1pPr>
          </a:lstStyle>
          <a:p>
            <a:pPr lvl="0"/>
            <a:fld id="{36483C38-A328-4C8F-BBF8-D1E29E9CCC98}" type="datetime1">
              <a:rPr lang="fr-FR"/>
              <a:pPr lvl="0"/>
              <a:t>08/11/2022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38F902A-FC31-B0DD-52C3-20D06A74B65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09603" y="6248204"/>
            <a:ext cx="54210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775F55"/>
                </a:solidFill>
                <a:uFillTx/>
                <a:latin typeface="Tw Cen MT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557E29-2DB4-CB36-9747-79065287E39B}"/>
              </a:ext>
            </a:extLst>
          </p:cNvPr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23108C-AC00-6CE1-D37D-AEC637E6D88D}"/>
              </a:ext>
            </a:extLst>
          </p:cNvPr>
          <p:cNvSpPr/>
          <p:nvPr/>
        </p:nvSpPr>
        <p:spPr>
          <a:xfrm>
            <a:off x="0" y="1280160"/>
            <a:ext cx="533396" cy="228600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385DC4B-F74F-5960-86D1-45EC0B5C27A6}"/>
              </a:ext>
            </a:extLst>
          </p:cNvPr>
          <p:cNvSpPr/>
          <p:nvPr/>
        </p:nvSpPr>
        <p:spPr>
          <a:xfrm>
            <a:off x="590546" y="1280160"/>
            <a:ext cx="8553453" cy="228600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6FE4D183-820A-CE8F-CD1C-EE761B62D1E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0" y="1272223"/>
            <a:ext cx="5333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1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CA783CB6-22AE-4137-985B-DDADC4DA632A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775F55"/>
          </a:solidFill>
          <a:uFillTx/>
          <a:latin typeface="Tw Cen MT"/>
        </a:defRPr>
      </a:lvl1pPr>
    </p:titleStyle>
    <p:bodyStyle>
      <a:lvl1pPr marL="320040" marR="0" lvl="0" indent="-32004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DD8047"/>
        </a:buClr>
        <a:buSzPct val="60000"/>
        <a:buFont typeface="Wingdings"/>
        <a:buChar char=""/>
        <a:tabLst/>
        <a:defRPr lang="fr-FR" sz="29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94B6D2"/>
        </a:buClr>
        <a:buSzPct val="70000"/>
        <a:buFont typeface="Wingdings 2"/>
        <a:buChar char=""/>
        <a:tabLst/>
        <a:defRPr lang="fr-FR" sz="26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DD8047"/>
        </a:buClr>
        <a:buSzPct val="75000"/>
        <a:buFont typeface="Wingdings"/>
        <a:buChar char=""/>
        <a:tabLst/>
        <a:defRPr lang="fr-FR" sz="23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3716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5AB81"/>
        </a:buClr>
        <a:buSzPct val="75000"/>
        <a:buFont typeface="Wingdings"/>
        <a:buChar char="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18288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8B25C"/>
        </a:buClr>
        <a:buSzPct val="65000"/>
        <a:buFont typeface="Wingdings"/>
        <a:buChar char="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41969-BFAE-2709-C683-834E54B47D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5532" y="332658"/>
            <a:ext cx="7772400" cy="821954"/>
          </a:xfrm>
        </p:spPr>
        <p:txBody>
          <a:bodyPr/>
          <a:lstStyle/>
          <a:p>
            <a:pPr lvl="0"/>
            <a:r>
              <a:rPr lang="fr-FR" sz="4300"/>
              <a:t>Projet : La barrière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0B00BA-9719-90F6-8A98-C13538C14B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1640" y="1340766"/>
            <a:ext cx="6400800" cy="432054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fr-FR" sz="2400"/>
              <a:t>Observons celle du collège</a:t>
            </a:r>
          </a:p>
          <a:p>
            <a:pPr lvl="0">
              <a:lnSpc>
                <a:spcPct val="90000"/>
              </a:lnSpc>
            </a:pPr>
            <a:endParaRPr lang="fr-FR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AA3F20-61B4-9DB8-4B49-05C89F11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844820"/>
            <a:ext cx="6660233" cy="362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98D05CC0-C910-7D38-23A8-E40D6F92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154" y="332658"/>
            <a:ext cx="2208129" cy="3312194"/>
          </a:xfr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B0DF8B4D-24F5-47A0-008B-DA98D2E6D78C}"/>
              </a:ext>
            </a:extLst>
          </p:cNvPr>
          <p:cNvSpPr txBox="1"/>
          <p:nvPr/>
        </p:nvSpPr>
        <p:spPr>
          <a:xfrm>
            <a:off x="240194" y="2132856"/>
            <a:ext cx="5256574" cy="3970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Appel à la loge </a:t>
            </a:r>
            <a:r>
              <a:rPr lang="fr-FR" sz="1800" b="0" i="0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: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appuyant sur un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bouton poussoir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une alarme retentie à la loge et l’interphone permettra de questionner la personne. L’opérateur actionnera ou non l’ouverture de la porte.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Commande par clef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Un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interrupteur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provoque directement l’ouverture de la porte.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Passage d’une carte d’accès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Contrôle privilégié pour gérer l’accès à un lieu, Le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boitier capteur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valide ou non le passage d’une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carte magnétique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adaptée.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DEDD27-8F8F-C9E9-BF99-B9C8BD93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3644" y="4138885"/>
            <a:ext cx="3521381" cy="2159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B13C2D7-9DD9-2E34-50D3-6E263229AB7C}"/>
              </a:ext>
            </a:extLst>
          </p:cNvPr>
          <p:cNvSpPr/>
          <p:nvPr/>
        </p:nvSpPr>
        <p:spPr>
          <a:xfrm>
            <a:off x="2627784" y="570741"/>
            <a:ext cx="4104458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demande l’entrée…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11080-0C76-5FF0-0251-DA05390B339B}"/>
              </a:ext>
            </a:extLst>
          </p:cNvPr>
          <p:cNvSpPr/>
          <p:nvPr/>
        </p:nvSpPr>
        <p:spPr>
          <a:xfrm>
            <a:off x="611559" y="616909"/>
            <a:ext cx="2488182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Calibri"/>
              </a:rPr>
              <a:t>Bloc  1</a:t>
            </a:r>
            <a:endParaRPr lang="fr-FR" sz="6600" b="1" i="0" u="none" strike="noStrike" kern="1200" cap="none" spc="0" baseline="0">
              <a:solidFill>
                <a:srgbClr val="000000"/>
              </a:solidFill>
              <a:effectLst>
                <a:outerShdw dist="38097" dir="7020457">
                  <a:srgbClr val="000000"/>
                </a:outerShdw>
              </a:effectLst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FBB74A7-0B5D-5716-3F08-A8CB276E4405}"/>
              </a:ext>
            </a:extLst>
          </p:cNvPr>
          <p:cNvSpPr/>
          <p:nvPr/>
        </p:nvSpPr>
        <p:spPr>
          <a:xfrm>
            <a:off x="3433443" y="616909"/>
            <a:ext cx="3843241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demande la sortie …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4C05B729-599E-9503-3F92-40994609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7" y="2107390"/>
            <a:ext cx="4874437" cy="28323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6DB21ACF-857D-9E0C-5EC2-A4C4B41137E4}"/>
              </a:ext>
            </a:extLst>
          </p:cNvPr>
          <p:cNvSpPr txBox="1"/>
          <p:nvPr/>
        </p:nvSpPr>
        <p:spPr>
          <a:xfrm>
            <a:off x="1043604" y="5085179"/>
            <a:ext cx="6242590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Capteur au sol : 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La présence de la voiture  se fait détecter par le </a:t>
            </a:r>
            <a:r>
              <a:rPr lang="fr-F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capteur  au sol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. La détection provoque l’ouverture de la porte.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6E9A38-4B86-0545-52A5-B1085883BDA7}"/>
              </a:ext>
            </a:extLst>
          </p:cNvPr>
          <p:cNvSpPr/>
          <p:nvPr/>
        </p:nvSpPr>
        <p:spPr>
          <a:xfrm>
            <a:off x="611559" y="616909"/>
            <a:ext cx="2488182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E8A0FC1-DF22-EFA7-E98C-BF36713B2819}"/>
              </a:ext>
            </a:extLst>
          </p:cNvPr>
          <p:cNvSpPr/>
          <p:nvPr/>
        </p:nvSpPr>
        <p:spPr>
          <a:xfrm>
            <a:off x="3203847" y="620841"/>
            <a:ext cx="3843241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traite les informations …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E981CE-AD00-C33C-AB09-731FC80BC3AF}"/>
              </a:ext>
            </a:extLst>
          </p:cNvPr>
          <p:cNvSpPr/>
          <p:nvPr/>
        </p:nvSpPr>
        <p:spPr>
          <a:xfrm>
            <a:off x="561395" y="566297"/>
            <a:ext cx="2488182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6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04F9F-28EC-7A36-B251-82FB8808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0517" y="1724905"/>
            <a:ext cx="2682172" cy="170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40C872C-79D5-5C6D-4E9A-D54DDEB5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0377" y="3645026"/>
            <a:ext cx="3085295" cy="2304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938716BB-577E-025E-3CC0-79FFE0808CE1}"/>
              </a:ext>
            </a:extLst>
          </p:cNvPr>
          <p:cNvSpPr txBox="1"/>
          <p:nvPr/>
        </p:nvSpPr>
        <p:spPr>
          <a:xfrm>
            <a:off x="551035" y="2924946"/>
            <a:ext cx="4921492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Automate programmable : </a:t>
            </a:r>
            <a:b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Celui-ci reçoit </a:t>
            </a:r>
            <a:r>
              <a:rPr lang="fr-F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des informations 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 la barrière et renvois </a:t>
            </a:r>
            <a:r>
              <a:rPr lang="fr-F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des ordres 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à cette dernière pour son bon fonctionnement. </a:t>
            </a:r>
            <a:b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L’automate est </a:t>
            </a:r>
            <a:r>
              <a:rPr lang="fr-F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programmé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à l’aide d’un logiciel sur lequel il peut être branché.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8582EC66-AEAC-67E4-007E-043602C85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064" y="2005361"/>
            <a:ext cx="2584176" cy="1722784"/>
          </a:xfr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1997713-E1A3-906C-E587-095445A42F7B}"/>
              </a:ext>
            </a:extLst>
          </p:cNvPr>
          <p:cNvSpPr/>
          <p:nvPr/>
        </p:nvSpPr>
        <p:spPr>
          <a:xfrm>
            <a:off x="588690" y="662592"/>
            <a:ext cx="227979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0B7583-D2FB-8B63-BC3E-38248AC2B86B}"/>
              </a:ext>
            </a:extLst>
          </p:cNvPr>
          <p:cNvSpPr/>
          <p:nvPr/>
        </p:nvSpPr>
        <p:spPr>
          <a:xfrm>
            <a:off x="3131838" y="570256"/>
            <a:ext cx="3843241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créé le mouvement …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8C086201-AB51-9A7B-9B76-E06B5FF7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78" y="3645026"/>
            <a:ext cx="1904530" cy="178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1F5C989-B5F8-BAD1-F104-02768EB0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57" y="5013179"/>
            <a:ext cx="1745040" cy="1475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577F5F8A-E99D-5094-9C01-C1843DAA97EA}"/>
              </a:ext>
            </a:extLst>
          </p:cNvPr>
          <p:cNvSpPr txBox="1"/>
          <p:nvPr/>
        </p:nvSpPr>
        <p:spPr>
          <a:xfrm>
            <a:off x="240194" y="2132856"/>
            <a:ext cx="5256574" cy="3139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Le moteur </a:t>
            </a:r>
            <a:r>
              <a:rPr lang="fr-FR" sz="1800" b="0" i="0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: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L’énergie électrique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du réseau ERDF arrive aux bornes du moteur. Celui-ci le convertis en 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énergie mécanique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mouvement. Le mouvement créé est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une rotation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son arbre moteur.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La crémaillère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C’est un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engrenage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qui récupère le mouvement de rotation venant du moteur pour le transformer en mouvement de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translation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AA892FC-4ED3-0D71-BAA6-A4F6B009AD69}"/>
              </a:ext>
            </a:extLst>
          </p:cNvPr>
          <p:cNvSpPr/>
          <p:nvPr/>
        </p:nvSpPr>
        <p:spPr>
          <a:xfrm>
            <a:off x="588690" y="641012"/>
            <a:ext cx="227979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4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5A1DFA-58A2-4BC6-75FC-E8A60D25E719}"/>
              </a:ext>
            </a:extLst>
          </p:cNvPr>
          <p:cNvSpPr/>
          <p:nvPr/>
        </p:nvSpPr>
        <p:spPr>
          <a:xfrm>
            <a:off x="3599928" y="548676"/>
            <a:ext cx="3385794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guide le portail …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159240F8-D992-8D7E-5646-3EC6632F3E62}"/>
              </a:ext>
            </a:extLst>
          </p:cNvPr>
          <p:cNvSpPr txBox="1"/>
          <p:nvPr/>
        </p:nvSpPr>
        <p:spPr>
          <a:xfrm>
            <a:off x="240194" y="2132856"/>
            <a:ext cx="5256574" cy="2862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Rail au sol </a:t>
            </a:r>
            <a:r>
              <a:rPr lang="fr-FR" sz="1800" b="0" i="0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: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 mouvement de translation généré, le portail avance. Pour l’aider , il y a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 roues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qui suivent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 rail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au sol,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Roulettes guides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: Afin que la barrière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 bascule pas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en haut d’un pilier existe une paire de roulette guide la partie supérieure et empêche le portail de tomber.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8866344C-EB4C-67EA-3E9D-BD539AA4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17" y="2852937"/>
            <a:ext cx="2643612" cy="204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1CB45FF1-7909-DDB4-334D-64110B4A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73" y="1340766"/>
            <a:ext cx="1626232" cy="193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0024AFDE-180C-A117-BDDF-2C41C4977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576032"/>
            <a:ext cx="2157033" cy="151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807162B-D9ED-267A-D6A5-33A1D0CAF78C}"/>
              </a:ext>
            </a:extLst>
          </p:cNvPr>
          <p:cNvSpPr/>
          <p:nvPr/>
        </p:nvSpPr>
        <p:spPr>
          <a:xfrm>
            <a:off x="588690" y="685141"/>
            <a:ext cx="227979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5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7B17C5D-8FF4-E2E8-6C51-38D76885D24F}"/>
              </a:ext>
            </a:extLst>
          </p:cNvPr>
          <p:cNvSpPr/>
          <p:nvPr/>
        </p:nvSpPr>
        <p:spPr>
          <a:xfrm>
            <a:off x="2879783" y="315815"/>
            <a:ext cx="3385794" cy="1754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vérifie les positions du portail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7339B96E-CA02-991E-EDEB-B7E6AB5018F8}"/>
              </a:ext>
            </a:extLst>
          </p:cNvPr>
          <p:cNvSpPr txBox="1"/>
          <p:nvPr/>
        </p:nvSpPr>
        <p:spPr>
          <a:xfrm>
            <a:off x="240194" y="2132856"/>
            <a:ext cx="5256574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Capteur mécanique </a:t>
            </a:r>
            <a:r>
              <a:rPr lang="fr-FR" sz="1800" b="0" i="0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: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capteur  mécanique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fonctionne comme un interrupteur qui se fera actionner par deux « rampes » installées  aux extrémités de la crémaillère afin de constater l’ouverture ou la fermeture.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81F9988-BE47-6027-7512-EA4C44D9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90" y="1700811"/>
            <a:ext cx="2394310" cy="237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BEC813BE-E3FE-AEB2-CF61-6B454D04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16" y="4473208"/>
            <a:ext cx="3274484" cy="1476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BDAE302-DB4D-6BD7-FC87-B01763967B8F}"/>
              </a:ext>
            </a:extLst>
          </p:cNvPr>
          <p:cNvSpPr/>
          <p:nvPr/>
        </p:nvSpPr>
        <p:spPr>
          <a:xfrm>
            <a:off x="683568" y="641012"/>
            <a:ext cx="2279791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000" b="1" i="0" u="none" strike="noStrike" kern="1200" cap="none" spc="0" baseline="0">
                <a:solidFill>
                  <a:srgbClr val="000000"/>
                </a:solidFill>
                <a:effectLst>
                  <a:outerShdw dist="38097" dir="7020457">
                    <a:srgbClr val="000000"/>
                  </a:outerShdw>
                </a:effectLst>
                <a:uFillTx/>
                <a:latin typeface="Tw Cen MT"/>
              </a:rPr>
              <a:t>Bloc  6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770080-BC8D-CFD8-31AC-ACC14B9B6762}"/>
              </a:ext>
            </a:extLst>
          </p:cNvPr>
          <p:cNvSpPr/>
          <p:nvPr/>
        </p:nvSpPr>
        <p:spPr>
          <a:xfrm>
            <a:off x="3347865" y="548676"/>
            <a:ext cx="3385794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1" u="none" strike="noStrike" kern="1200" cap="none" spc="0" baseline="0">
                <a:solidFill>
                  <a:srgbClr val="000000"/>
                </a:solidFill>
                <a:effectLst>
                  <a:outerShdw blurRad="152400" dist="50799" dir="5039856">
                    <a:srgbClr val="9F7AD5"/>
                  </a:outerShdw>
                </a:effectLst>
                <a:uFillTx/>
                <a:latin typeface="Calibri"/>
              </a:rPr>
              <a:t>Je sécurise les passages …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364D12E7-F750-2EC6-BE72-FF998CBB6B28}"/>
              </a:ext>
            </a:extLst>
          </p:cNvPr>
          <p:cNvSpPr txBox="1"/>
          <p:nvPr/>
        </p:nvSpPr>
        <p:spPr>
          <a:xfrm>
            <a:off x="899595" y="3645026"/>
            <a:ext cx="6984772" cy="258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1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Capteur de passage </a:t>
            </a:r>
            <a:r>
              <a:rPr lang="fr-FR" sz="1800" b="0" i="0" u="none" strike="noStrike" kern="1200" cap="none" spc="0" baseline="0">
                <a:solidFill>
                  <a:srgbClr val="376092"/>
                </a:solidFill>
                <a:uFillTx/>
                <a:latin typeface="Calibri"/>
              </a:rPr>
              <a:t>: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Ces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capteurs détectent le passage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d’un objet ou d’une personne.  Ils sont associés par paire, face à face. 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détection se fait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sans contact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avec les objets ou personnes.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cas de passage durant la fermeture, la barrière devra s’ouvrir à nouveau.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Le fait d’avoir </a:t>
            </a:r>
            <a:r>
              <a:rPr lang="fr-FR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deux pair</a:t>
            </a:r>
            <a:r>
              <a:rPr lang="fr-FR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es de capteur nous permettra, en fonction de la programmation, de savoir si le véhicule entre ou sort, voire même de compter les véhicules sous certaine condition. </a:t>
            </a: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A370DBC9-0B87-A0FE-0B2B-7AB41201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06" y="1880600"/>
            <a:ext cx="3286911" cy="178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édi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331</TotalTime>
  <Words>437</Words>
  <Application>Microsoft Office PowerPoint</Application>
  <PresentationFormat>Grand écran</PresentationFormat>
  <Paragraphs>38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Wingdings 2</vt:lpstr>
      <vt:lpstr>Médian</vt:lpstr>
      <vt:lpstr>Projet : La barrière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: La barrière</dc:title>
  <dc:creator>Papa</dc:creator>
  <cp:lastModifiedBy>Yannick FAYEULLE</cp:lastModifiedBy>
  <cp:revision>7</cp:revision>
  <cp:lastPrinted>2015-08-15T17:18:44Z</cp:lastPrinted>
  <dcterms:created xsi:type="dcterms:W3CDTF">2015-07-19T22:31:33Z</dcterms:created>
  <dcterms:modified xsi:type="dcterms:W3CDTF">2022-11-08T09:52:25Z</dcterms:modified>
</cp:coreProperties>
</file>